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sldIdLst>
    <p:sldId id="308" r:id="rId2"/>
    <p:sldId id="257" r:id="rId3"/>
    <p:sldId id="259" r:id="rId4"/>
    <p:sldId id="266" r:id="rId5"/>
    <p:sldId id="268" r:id="rId6"/>
    <p:sldId id="269" r:id="rId7"/>
    <p:sldId id="270" r:id="rId8"/>
    <p:sldId id="271" r:id="rId9"/>
    <p:sldId id="272" r:id="rId10"/>
    <p:sldId id="273" r:id="rId11"/>
    <p:sldId id="332" r:id="rId12"/>
    <p:sldId id="275" r:id="rId13"/>
    <p:sldId id="276" r:id="rId14"/>
    <p:sldId id="277" r:id="rId15"/>
    <p:sldId id="262" r:id="rId16"/>
    <p:sldId id="279" r:id="rId17"/>
    <p:sldId id="280" r:id="rId18"/>
    <p:sldId id="281" r:id="rId19"/>
    <p:sldId id="282" r:id="rId20"/>
    <p:sldId id="283" r:id="rId21"/>
    <p:sldId id="284" r:id="rId22"/>
    <p:sldId id="285" r:id="rId23"/>
    <p:sldId id="286" r:id="rId24"/>
    <p:sldId id="287" r:id="rId25"/>
    <p:sldId id="309" r:id="rId26"/>
    <p:sldId id="288" r:id="rId27"/>
    <p:sldId id="289" r:id="rId28"/>
    <p:sldId id="290" r:id="rId29"/>
    <p:sldId id="291" r:id="rId30"/>
    <p:sldId id="292" r:id="rId31"/>
    <p:sldId id="293" r:id="rId32"/>
    <p:sldId id="294" r:id="rId33"/>
    <p:sldId id="296" r:id="rId34"/>
    <p:sldId id="260" r:id="rId35"/>
    <p:sldId id="305" r:id="rId36"/>
    <p:sldId id="304" r:id="rId37"/>
    <p:sldId id="306" r:id="rId38"/>
    <p:sldId id="310" r:id="rId39"/>
    <p:sldId id="331" r:id="rId40"/>
    <p:sldId id="307" r:id="rId41"/>
    <p:sldId id="265" r:id="rId42"/>
  </p:sldIdLst>
  <p:sldSz cx="18288000" cy="10287000"/>
  <p:notesSz cx="6858000" cy="9144000"/>
  <p:embeddedFontLst>
    <p:embeddedFont>
      <p:font typeface="Poppins" panose="00000500000000000000" pitchFamily="2"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C6794B-86E6-45BC-9D3D-2A89B29D08F2}"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82151D-BBA4-498A-8E50-21F153AEA642}" type="slidenum">
              <a:rPr lang="en-US" smtClean="0"/>
              <a:t>‹#›</a:t>
            </a:fld>
            <a:endParaRPr lang="en-US"/>
          </a:p>
        </p:txBody>
      </p:sp>
    </p:spTree>
    <p:extLst>
      <p:ext uri="{BB962C8B-B14F-4D97-AF65-F5344CB8AC3E}">
        <p14:creationId xmlns:p14="http://schemas.microsoft.com/office/powerpoint/2010/main" val="2730023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6CA6C-4778-3F27-56B1-99A44FFF9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EE32B7-E943-42CA-BCD5-8354288913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EE768-AE42-AD74-A080-981D51D52A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493B97-FB07-A1C0-60D6-75D89A10389A}"/>
              </a:ext>
            </a:extLst>
          </p:cNvPr>
          <p:cNvSpPr>
            <a:spLocks noGrp="1"/>
          </p:cNvSpPr>
          <p:nvPr>
            <p:ph type="sldNum" sz="quarter" idx="5"/>
          </p:nvPr>
        </p:nvSpPr>
        <p:spPr/>
        <p:txBody>
          <a:bodyPr/>
          <a:lstStyle/>
          <a:p>
            <a:fld id="{F882151D-BBA4-498A-8E50-21F153AEA642}" type="slidenum">
              <a:rPr lang="en-US" smtClean="0"/>
              <a:t>5</a:t>
            </a:fld>
            <a:endParaRPr lang="en-US"/>
          </a:p>
        </p:txBody>
      </p:sp>
    </p:spTree>
    <p:extLst>
      <p:ext uri="{BB962C8B-B14F-4D97-AF65-F5344CB8AC3E}">
        <p14:creationId xmlns:p14="http://schemas.microsoft.com/office/powerpoint/2010/main" val="250830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87B82-7C00-E10E-01C2-2AEC9EAD1A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E51A0-492E-1A83-602A-E079A31932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CD602C-F9CA-1772-A692-40AE0F2CD4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D05167-B695-C46D-A1DF-D3D7CD276239}"/>
              </a:ext>
            </a:extLst>
          </p:cNvPr>
          <p:cNvSpPr>
            <a:spLocks noGrp="1"/>
          </p:cNvSpPr>
          <p:nvPr>
            <p:ph type="sldNum" sz="quarter" idx="5"/>
          </p:nvPr>
        </p:nvSpPr>
        <p:spPr/>
        <p:txBody>
          <a:bodyPr/>
          <a:lstStyle/>
          <a:p>
            <a:fld id="{F882151D-BBA4-498A-8E50-21F153AEA642}" type="slidenum">
              <a:rPr lang="en-US" smtClean="0"/>
              <a:t>6</a:t>
            </a:fld>
            <a:endParaRPr lang="en-US"/>
          </a:p>
        </p:txBody>
      </p:sp>
    </p:spTree>
    <p:extLst>
      <p:ext uri="{BB962C8B-B14F-4D97-AF65-F5344CB8AC3E}">
        <p14:creationId xmlns:p14="http://schemas.microsoft.com/office/powerpoint/2010/main" val="485616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D6DFC-BE59-BE24-9843-08DB8C4EA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4EE03B-BA06-217F-2E19-EEB89FEB97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E1224F-8D99-CC4F-A130-C04520204F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A16566-3C41-0BDA-A67D-FF1ADD9F28D7}"/>
              </a:ext>
            </a:extLst>
          </p:cNvPr>
          <p:cNvSpPr>
            <a:spLocks noGrp="1"/>
          </p:cNvSpPr>
          <p:nvPr>
            <p:ph type="sldNum" sz="quarter" idx="5"/>
          </p:nvPr>
        </p:nvSpPr>
        <p:spPr/>
        <p:txBody>
          <a:bodyPr/>
          <a:lstStyle/>
          <a:p>
            <a:fld id="{F882151D-BBA4-498A-8E50-21F153AEA642}" type="slidenum">
              <a:rPr lang="en-US" smtClean="0"/>
              <a:t>7</a:t>
            </a:fld>
            <a:endParaRPr lang="en-US"/>
          </a:p>
        </p:txBody>
      </p:sp>
    </p:spTree>
    <p:extLst>
      <p:ext uri="{BB962C8B-B14F-4D97-AF65-F5344CB8AC3E}">
        <p14:creationId xmlns:p14="http://schemas.microsoft.com/office/powerpoint/2010/main" val="2662365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FEC99-9E6B-823A-7942-C1EC60B142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606CC-64E2-08A8-995A-6C0D9A7260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F5602D-BBC1-9A97-16F7-93D28FD9BB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4A126C-A370-F048-3384-21CA31515329}"/>
              </a:ext>
            </a:extLst>
          </p:cNvPr>
          <p:cNvSpPr>
            <a:spLocks noGrp="1"/>
          </p:cNvSpPr>
          <p:nvPr>
            <p:ph type="sldNum" sz="quarter" idx="5"/>
          </p:nvPr>
        </p:nvSpPr>
        <p:spPr/>
        <p:txBody>
          <a:bodyPr/>
          <a:lstStyle/>
          <a:p>
            <a:fld id="{F882151D-BBA4-498A-8E50-21F153AEA642}" type="slidenum">
              <a:rPr lang="en-US" smtClean="0"/>
              <a:t>8</a:t>
            </a:fld>
            <a:endParaRPr lang="en-US"/>
          </a:p>
        </p:txBody>
      </p:sp>
    </p:spTree>
    <p:extLst>
      <p:ext uri="{BB962C8B-B14F-4D97-AF65-F5344CB8AC3E}">
        <p14:creationId xmlns:p14="http://schemas.microsoft.com/office/powerpoint/2010/main" val="3077723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8B754-FB16-1D7B-6CB0-77C69FCB60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41CA4-8F8C-FF06-EC2D-938AF54F4B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E207BC-C17B-043D-B4E6-CCE0CEE2C9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B37F89-4B9F-EAD7-CDA4-1CA69583D5A2}"/>
              </a:ext>
            </a:extLst>
          </p:cNvPr>
          <p:cNvSpPr>
            <a:spLocks noGrp="1"/>
          </p:cNvSpPr>
          <p:nvPr>
            <p:ph type="sldNum" sz="quarter" idx="5"/>
          </p:nvPr>
        </p:nvSpPr>
        <p:spPr/>
        <p:txBody>
          <a:bodyPr/>
          <a:lstStyle/>
          <a:p>
            <a:fld id="{F882151D-BBA4-498A-8E50-21F153AEA642}" type="slidenum">
              <a:rPr lang="en-US" smtClean="0"/>
              <a:t>9</a:t>
            </a:fld>
            <a:endParaRPr lang="en-US"/>
          </a:p>
        </p:txBody>
      </p:sp>
    </p:spTree>
    <p:extLst>
      <p:ext uri="{BB962C8B-B14F-4D97-AF65-F5344CB8AC3E}">
        <p14:creationId xmlns:p14="http://schemas.microsoft.com/office/powerpoint/2010/main" val="962484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8F23C-266F-28D7-3929-4DCD6250BC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C3BC39-6932-48CD-4229-68429197E7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C4E849-A5BB-5C9D-8F6B-DBBC169E65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2EC8F7-DDDE-F4CF-6BDD-C02D5E364F83}"/>
              </a:ext>
            </a:extLst>
          </p:cNvPr>
          <p:cNvSpPr>
            <a:spLocks noGrp="1"/>
          </p:cNvSpPr>
          <p:nvPr>
            <p:ph type="sldNum" sz="quarter" idx="5"/>
          </p:nvPr>
        </p:nvSpPr>
        <p:spPr/>
        <p:txBody>
          <a:bodyPr/>
          <a:lstStyle/>
          <a:p>
            <a:fld id="{F882151D-BBA4-498A-8E50-21F153AEA642}" type="slidenum">
              <a:rPr lang="en-US" smtClean="0"/>
              <a:t>10</a:t>
            </a:fld>
            <a:endParaRPr lang="en-US"/>
          </a:p>
        </p:txBody>
      </p:sp>
    </p:spTree>
    <p:extLst>
      <p:ext uri="{BB962C8B-B14F-4D97-AF65-F5344CB8AC3E}">
        <p14:creationId xmlns:p14="http://schemas.microsoft.com/office/powerpoint/2010/main" val="231210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960BB-D3EE-DF6D-102B-5FA08F3A7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27D28-EDB0-3D00-A72A-89A3BE8C2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967994-AFA3-6811-EBA4-D565051B39BB}"/>
              </a:ext>
            </a:extLst>
          </p:cNvPr>
          <p:cNvSpPr>
            <a:spLocks noGrp="1"/>
          </p:cNvSpPr>
          <p:nvPr>
            <p:ph type="body" idx="1"/>
          </p:nvPr>
        </p:nvSpPr>
        <p:spPr/>
        <p:txBody>
          <a:bodyPr/>
          <a:lstStyle/>
          <a:p>
            <a:r>
              <a:rPr lang="en-US" dirty="0"/>
              <a:t>Your picture here instead of Judy’s</a:t>
            </a:r>
          </a:p>
        </p:txBody>
      </p:sp>
      <p:sp>
        <p:nvSpPr>
          <p:cNvPr id="4" name="Slide Number Placeholder 3">
            <a:extLst>
              <a:ext uri="{FF2B5EF4-FFF2-40B4-BE49-F238E27FC236}">
                <a16:creationId xmlns:a16="http://schemas.microsoft.com/office/drawing/2014/main" id="{7CB9C667-7D36-4B67-8E2B-358167BA2426}"/>
              </a:ext>
            </a:extLst>
          </p:cNvPr>
          <p:cNvSpPr>
            <a:spLocks noGrp="1"/>
          </p:cNvSpPr>
          <p:nvPr>
            <p:ph type="sldNum" sz="quarter" idx="5"/>
          </p:nvPr>
        </p:nvSpPr>
        <p:spPr/>
        <p:txBody>
          <a:bodyPr/>
          <a:lstStyle/>
          <a:p>
            <a:fld id="{F882151D-BBA4-498A-8E50-21F153AEA642}" type="slidenum">
              <a:rPr lang="en-US" smtClean="0"/>
              <a:t>11</a:t>
            </a:fld>
            <a:endParaRPr lang="en-US"/>
          </a:p>
        </p:txBody>
      </p:sp>
    </p:spTree>
    <p:extLst>
      <p:ext uri="{BB962C8B-B14F-4D97-AF65-F5344CB8AC3E}">
        <p14:creationId xmlns:p14="http://schemas.microsoft.com/office/powerpoint/2010/main" val="2423977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09446-A38C-3BF8-069D-7AEF618347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3D54D-5B37-D1DA-0792-5F0FBA2883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E40F88-B960-CE9E-B28E-2295954607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5BD5E0-0147-4EEE-D570-9A5B9CFBAAF6}"/>
              </a:ext>
            </a:extLst>
          </p:cNvPr>
          <p:cNvSpPr>
            <a:spLocks noGrp="1"/>
          </p:cNvSpPr>
          <p:nvPr>
            <p:ph type="sldNum" sz="quarter" idx="5"/>
          </p:nvPr>
        </p:nvSpPr>
        <p:spPr/>
        <p:txBody>
          <a:bodyPr/>
          <a:lstStyle/>
          <a:p>
            <a:fld id="{F882151D-BBA4-498A-8E50-21F153AEA642}" type="slidenum">
              <a:rPr lang="en-US" smtClean="0"/>
              <a:t>12</a:t>
            </a:fld>
            <a:endParaRPr lang="en-US"/>
          </a:p>
        </p:txBody>
      </p:sp>
    </p:spTree>
    <p:extLst>
      <p:ext uri="{BB962C8B-B14F-4D97-AF65-F5344CB8AC3E}">
        <p14:creationId xmlns:p14="http://schemas.microsoft.com/office/powerpoint/2010/main" val="1821547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B9DC9-4136-C9EE-D2DC-C1610705E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E4634F-9C75-107C-17AD-00F90AF5E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EE8027-9583-8772-3E61-AA680A5D18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3D4B70-6795-9E3F-2F4F-36BF12F2E2AE}"/>
              </a:ext>
            </a:extLst>
          </p:cNvPr>
          <p:cNvSpPr>
            <a:spLocks noGrp="1"/>
          </p:cNvSpPr>
          <p:nvPr>
            <p:ph type="sldNum" sz="quarter" idx="5"/>
          </p:nvPr>
        </p:nvSpPr>
        <p:spPr/>
        <p:txBody>
          <a:bodyPr/>
          <a:lstStyle/>
          <a:p>
            <a:fld id="{F882151D-BBA4-498A-8E50-21F153AEA642}" type="slidenum">
              <a:rPr lang="en-US" smtClean="0"/>
              <a:t>13</a:t>
            </a:fld>
            <a:endParaRPr lang="en-US"/>
          </a:p>
        </p:txBody>
      </p:sp>
    </p:spTree>
    <p:extLst>
      <p:ext uri="{BB962C8B-B14F-4D97-AF65-F5344CB8AC3E}">
        <p14:creationId xmlns:p14="http://schemas.microsoft.com/office/powerpoint/2010/main" val="2256378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BDA8E-2E8F-E678-470D-A00DD558B5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883FC2-655B-7CD9-DCEB-FD0E9823A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1EB74-161D-4ABD-9FA3-5E08F8AE4C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C3B694-C20F-AFC4-2C7B-168F3FBDAC23}"/>
              </a:ext>
            </a:extLst>
          </p:cNvPr>
          <p:cNvSpPr>
            <a:spLocks noGrp="1"/>
          </p:cNvSpPr>
          <p:nvPr>
            <p:ph type="sldNum" sz="quarter" idx="5"/>
          </p:nvPr>
        </p:nvSpPr>
        <p:spPr/>
        <p:txBody>
          <a:bodyPr/>
          <a:lstStyle/>
          <a:p>
            <a:fld id="{F882151D-BBA4-498A-8E50-21F153AEA642}" type="slidenum">
              <a:rPr lang="en-US" smtClean="0"/>
              <a:t>39</a:t>
            </a:fld>
            <a:endParaRPr lang="en-US"/>
          </a:p>
        </p:txBody>
      </p:sp>
    </p:spTree>
    <p:extLst>
      <p:ext uri="{BB962C8B-B14F-4D97-AF65-F5344CB8AC3E}">
        <p14:creationId xmlns:p14="http://schemas.microsoft.com/office/powerpoint/2010/main" val="772824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www.ed.gov/media/document/title-ix-enforcement-directive-dcl" TargetMode="External"/><Relationship Id="rId4" Type="http://schemas.openxmlformats.org/officeDocument/2006/relationships/hyperlink" Target="https://www.federalregister.gov/documents/2025/01/30/2025-02090/defending-women-from-gender-ideology-extremism-and-restoring-biological-truth-to-the-federa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2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2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2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2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3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3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2.svg"/></Relationships>
</file>

<file path=ppt/slides/_rels/slide40.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hyperlink" Target="https://www.federalregister.gov/documents/2022/07/12/2022-13734/nondiscrimination-on-the-basis-of-sex-in-education-programs-or-activities-receiving-federal" TargetMode="External"/><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hyperlink" Target="https://www2.ed.gov/about/offices/list/ocr/docs/tix_dis.html" TargetMode="External"/><Relationship Id="rId5" Type="http://schemas.openxmlformats.org/officeDocument/2006/relationships/hyperlink" Target="https://www.ed.gov/laws-and-policy/civil-rights-laws/title-ix-and-sex-discrimination" TargetMode="External"/><Relationship Id="rId4" Type="http://schemas.openxmlformats.org/officeDocument/2006/relationships/image" Target="../media/image18.svg"/></Relationships>
</file>

<file path=ppt/slides/_rels/slide4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0.svg"/><Relationship Id="rId4"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147" r="-5147"/>
            </a:stretch>
          </a:blipFill>
        </p:spPr>
        <p:txBody>
          <a:bodyPr/>
          <a:lstStyle/>
          <a:p>
            <a:endParaRPr lang="en-US"/>
          </a:p>
        </p:txBody>
      </p:sp>
      <p:grpSp>
        <p:nvGrpSpPr>
          <p:cNvPr id="3" name="Group 3"/>
          <p:cNvGrpSpPr/>
          <p:nvPr/>
        </p:nvGrpSpPr>
        <p:grpSpPr>
          <a:xfrm>
            <a:off x="6977249" y="-144887"/>
            <a:ext cx="9765352" cy="10635473"/>
            <a:chOff x="0" y="0"/>
            <a:chExt cx="2571944" cy="2801112"/>
          </a:xfrm>
        </p:grpSpPr>
        <p:sp>
          <p:nvSpPr>
            <p:cNvPr id="4" name="Freeform 4"/>
            <p:cNvSpPr/>
            <p:nvPr/>
          </p:nvSpPr>
          <p:spPr>
            <a:xfrm>
              <a:off x="0" y="0"/>
              <a:ext cx="2571944" cy="2801112"/>
            </a:xfrm>
            <a:custGeom>
              <a:avLst/>
              <a:gdLst/>
              <a:ahLst/>
              <a:cxnLst/>
              <a:rect l="l" t="t" r="r" b="b"/>
              <a:pathLst>
                <a:path w="2571944" h="2801112">
                  <a:moveTo>
                    <a:pt x="0" y="0"/>
                  </a:moveTo>
                  <a:lnTo>
                    <a:pt x="2571944" y="0"/>
                  </a:lnTo>
                  <a:lnTo>
                    <a:pt x="2571944" y="2801112"/>
                  </a:lnTo>
                  <a:lnTo>
                    <a:pt x="0" y="2801112"/>
                  </a:lnTo>
                  <a:close/>
                </a:path>
              </a:pathLst>
            </a:custGeom>
            <a:solidFill>
              <a:srgbClr val="1F3A6D"/>
            </a:solidFill>
          </p:spPr>
          <p:txBody>
            <a:bodyPr/>
            <a:lstStyle/>
            <a:p>
              <a:endParaRPr lang="en-US"/>
            </a:p>
          </p:txBody>
        </p:sp>
        <p:sp>
          <p:nvSpPr>
            <p:cNvPr id="5" name="TextBox 5"/>
            <p:cNvSpPr txBox="1"/>
            <p:nvPr/>
          </p:nvSpPr>
          <p:spPr>
            <a:xfrm>
              <a:off x="0" y="0"/>
              <a:ext cx="2571944" cy="2801112"/>
            </a:xfrm>
            <a:prstGeom prst="rect">
              <a:avLst/>
            </a:prstGeom>
          </p:spPr>
          <p:txBody>
            <a:bodyPr lIns="50800" tIns="50800" rIns="50800" bIns="50800" rtlCol="0" anchor="ctr"/>
            <a:lstStyle/>
            <a:p>
              <a:pPr algn="ctr">
                <a:lnSpc>
                  <a:spcPts val="3099"/>
                </a:lnSpc>
              </a:pPr>
              <a:endParaRPr/>
            </a:p>
          </p:txBody>
        </p:sp>
      </p:grpSp>
      <p:sp>
        <p:nvSpPr>
          <p:cNvPr id="6" name="Freeform 6"/>
          <p:cNvSpPr/>
          <p:nvPr/>
        </p:nvSpPr>
        <p:spPr>
          <a:xfrm>
            <a:off x="15695323" y="9258300"/>
            <a:ext cx="1600333" cy="630131"/>
          </a:xfrm>
          <a:custGeom>
            <a:avLst/>
            <a:gdLst/>
            <a:ahLst/>
            <a:cxnLst/>
            <a:rect l="l" t="t" r="r" b="b"/>
            <a:pathLst>
              <a:path w="1600333" h="630131">
                <a:moveTo>
                  <a:pt x="0" y="0"/>
                </a:moveTo>
                <a:lnTo>
                  <a:pt x="1600333" y="0"/>
                </a:lnTo>
                <a:lnTo>
                  <a:pt x="1600333" y="630131"/>
                </a:lnTo>
                <a:lnTo>
                  <a:pt x="0" y="6301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1965507" y="9145948"/>
            <a:ext cx="4495329" cy="894455"/>
          </a:xfrm>
          <a:custGeom>
            <a:avLst/>
            <a:gdLst/>
            <a:ahLst/>
            <a:cxnLst/>
            <a:rect l="l" t="t" r="r" b="b"/>
            <a:pathLst>
              <a:path w="4495329" h="894455">
                <a:moveTo>
                  <a:pt x="0" y="0"/>
                </a:moveTo>
                <a:lnTo>
                  <a:pt x="4495329" y="0"/>
                </a:lnTo>
                <a:lnTo>
                  <a:pt x="4495329" y="894455"/>
                </a:lnTo>
                <a:lnTo>
                  <a:pt x="0" y="894455"/>
                </a:lnTo>
                <a:lnTo>
                  <a:pt x="0" y="0"/>
                </a:lnTo>
                <a:close/>
              </a:path>
            </a:pathLst>
          </a:custGeom>
          <a:blipFill>
            <a:blip r:embed="rId4"/>
            <a:stretch>
              <a:fillRect/>
            </a:stretch>
          </a:blipFill>
        </p:spPr>
        <p:txBody>
          <a:bodyPr/>
          <a:lstStyle/>
          <a:p>
            <a:endParaRPr lang="en-US"/>
          </a:p>
        </p:txBody>
      </p:sp>
      <p:sp>
        <p:nvSpPr>
          <p:cNvPr id="9" name="TextBox 8">
            <a:extLst>
              <a:ext uri="{FF2B5EF4-FFF2-40B4-BE49-F238E27FC236}">
                <a16:creationId xmlns:a16="http://schemas.microsoft.com/office/drawing/2014/main" id="{3C196ADE-8F16-2885-1169-853FD7C68EDE}"/>
              </a:ext>
            </a:extLst>
          </p:cNvPr>
          <p:cNvSpPr txBox="1"/>
          <p:nvPr/>
        </p:nvSpPr>
        <p:spPr>
          <a:xfrm>
            <a:off x="8915399" y="2324100"/>
            <a:ext cx="6489961" cy="442428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GICA CCP</a:t>
            </a:r>
          </a:p>
          <a:p>
            <a:pPr algn="l">
              <a:lnSpc>
                <a:spcPts val="6943"/>
              </a:lnSpc>
            </a:pPr>
            <a:endParaRPr lang="en-US" sz="6199" b="1" dirty="0">
              <a:solidFill>
                <a:srgbClr val="FFFFFF"/>
              </a:solidFill>
              <a:latin typeface="Arial"/>
              <a:ea typeface="Arial"/>
              <a:cs typeface="Arial"/>
              <a:sym typeface="Arial"/>
            </a:endParaRPr>
          </a:p>
          <a:p>
            <a:pPr algn="l">
              <a:lnSpc>
                <a:spcPts val="6943"/>
              </a:lnSpc>
            </a:pPr>
            <a:r>
              <a:rPr lang="en-US" sz="6199" b="1" dirty="0">
                <a:solidFill>
                  <a:srgbClr val="FFFFFF"/>
                </a:solidFill>
                <a:latin typeface="Arial"/>
                <a:ea typeface="Arial"/>
                <a:cs typeface="Arial"/>
                <a:sym typeface="Arial"/>
              </a:rPr>
              <a:t>2026-2027</a:t>
            </a:r>
          </a:p>
          <a:p>
            <a:pPr algn="l">
              <a:lnSpc>
                <a:spcPts val="6943"/>
              </a:lnSpc>
            </a:pPr>
            <a:r>
              <a:rPr lang="en-US" sz="6199" b="1" dirty="0">
                <a:solidFill>
                  <a:srgbClr val="FFFFFF"/>
                </a:solidFill>
                <a:latin typeface="Arial"/>
                <a:ea typeface="Arial"/>
                <a:cs typeface="Arial"/>
                <a:sym typeface="Arial"/>
              </a:rPr>
              <a:t>Title IX</a:t>
            </a:r>
          </a:p>
          <a:p>
            <a:pPr algn="l">
              <a:lnSpc>
                <a:spcPts val="6943"/>
              </a:lnSpc>
            </a:pPr>
            <a:r>
              <a:rPr lang="en-US" sz="6199" b="1" dirty="0">
                <a:solidFill>
                  <a:srgbClr val="FFFFFF"/>
                </a:solidFill>
                <a:latin typeface="Arial"/>
                <a:ea typeface="Arial"/>
                <a:cs typeface="Arial"/>
                <a:sym typeface="Arial"/>
              </a:rPr>
              <a:t>Advisor Training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8156" y="-261658"/>
            <a:ext cx="5565999" cy="10960843"/>
            <a:chOff x="0" y="0"/>
            <a:chExt cx="1465942" cy="2886806"/>
          </a:xfrm>
        </p:grpSpPr>
        <p:sp>
          <p:nvSpPr>
            <p:cNvPr id="3" name="Freeform 3"/>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grpSp>
        <p:nvGrpSpPr>
          <p:cNvPr id="5" name="Group 5"/>
          <p:cNvGrpSpPr/>
          <p:nvPr/>
        </p:nvGrpSpPr>
        <p:grpSpPr>
          <a:xfrm>
            <a:off x="3572371" y="894003"/>
            <a:ext cx="4623306" cy="6931573"/>
            <a:chOff x="0" y="0"/>
            <a:chExt cx="899178" cy="1348109"/>
          </a:xfrm>
        </p:grpSpPr>
        <p:sp>
          <p:nvSpPr>
            <p:cNvPr id="6" name="Freeform 6"/>
            <p:cNvSpPr/>
            <p:nvPr/>
          </p:nvSpPr>
          <p:spPr>
            <a:xfrm>
              <a:off x="0" y="0"/>
              <a:ext cx="899178" cy="1348109"/>
            </a:xfrm>
            <a:custGeom>
              <a:avLst/>
              <a:gdLst/>
              <a:ahLst/>
              <a:cxnLst/>
              <a:rect l="l" t="t" r="r" b="b"/>
              <a:pathLst>
                <a:path w="899178" h="1348109">
                  <a:moveTo>
                    <a:pt x="0" y="0"/>
                  </a:moveTo>
                  <a:lnTo>
                    <a:pt x="899178" y="0"/>
                  </a:lnTo>
                  <a:lnTo>
                    <a:pt x="899178" y="1348109"/>
                  </a:lnTo>
                  <a:lnTo>
                    <a:pt x="0" y="1348109"/>
                  </a:lnTo>
                  <a:close/>
                </a:path>
              </a:pathLst>
            </a:custGeom>
            <a:blipFill>
              <a:blip r:embed="rId2"/>
              <a:stretch>
                <a:fillRect l="-9970" r="-9970"/>
              </a:stretch>
            </a:blipFill>
          </p:spPr>
          <p:txBody>
            <a:bodyPr/>
            <a:lstStyle/>
            <a:p>
              <a:endParaRPr lang="en-US"/>
            </a:p>
          </p:txBody>
        </p:sp>
      </p:grpSp>
      <p:sp>
        <p:nvSpPr>
          <p:cNvPr id="7" name="Freeform 7"/>
          <p:cNvSpPr/>
          <p:nvPr/>
        </p:nvSpPr>
        <p:spPr>
          <a:xfrm>
            <a:off x="1028700" y="1028700"/>
            <a:ext cx="830626" cy="272030"/>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9776610" y="2552700"/>
            <a:ext cx="7714738" cy="1716880"/>
          </a:xfrm>
          <a:prstGeom prst="rect">
            <a:avLst/>
          </a:prstGeom>
        </p:spPr>
        <p:txBody>
          <a:bodyPr lIns="0" tIns="0" rIns="0" bIns="0" rtlCol="0" anchor="t">
            <a:spAutoFit/>
          </a:bodyPr>
          <a:lstStyle/>
          <a:p>
            <a:pPr algn="l">
              <a:lnSpc>
                <a:spcPts val="7000"/>
              </a:lnSpc>
            </a:pPr>
            <a:r>
              <a:rPr lang="en-US" sz="5000" b="1" dirty="0">
                <a:solidFill>
                  <a:srgbClr val="00205B"/>
                </a:solidFill>
                <a:latin typeface="Arial"/>
                <a:ea typeface="Arial"/>
                <a:cs typeface="Arial"/>
                <a:sym typeface="Arial"/>
              </a:rPr>
              <a:t>Judith W. Spain J.D., CCEP</a:t>
            </a:r>
          </a:p>
        </p:txBody>
      </p:sp>
      <p:sp>
        <p:nvSpPr>
          <p:cNvPr id="10" name="TextBox 10"/>
          <p:cNvSpPr txBox="1"/>
          <p:nvPr/>
        </p:nvSpPr>
        <p:spPr>
          <a:xfrm>
            <a:off x="9786942" y="4508967"/>
            <a:ext cx="8082486" cy="1269065"/>
          </a:xfrm>
          <a:prstGeom prst="rect">
            <a:avLst/>
          </a:prstGeom>
        </p:spPr>
        <p:txBody>
          <a:bodyPr lIns="0" tIns="0" rIns="0" bIns="0" rtlCol="0" anchor="t">
            <a:spAutoFit/>
          </a:bodyPr>
          <a:lstStyle/>
          <a:p>
            <a:pPr algn="l">
              <a:lnSpc>
                <a:spcPts val="3359"/>
              </a:lnSpc>
            </a:pPr>
            <a:r>
              <a:rPr lang="en-US" sz="2399" spc="93" dirty="0">
                <a:solidFill>
                  <a:srgbClr val="00205B"/>
                </a:solidFill>
                <a:latin typeface="Arial"/>
                <a:ea typeface="Arial"/>
                <a:cs typeface="Arial"/>
                <a:sym typeface="Arial"/>
              </a:rPr>
              <a:t>Compliance Collaborative Program Consultant, </a:t>
            </a:r>
          </a:p>
          <a:p>
            <a:pPr algn="l">
              <a:lnSpc>
                <a:spcPts val="3359"/>
              </a:lnSpc>
            </a:pPr>
            <a:r>
              <a:rPr lang="en-US" sz="2399" spc="93" dirty="0">
                <a:solidFill>
                  <a:srgbClr val="00205B"/>
                </a:solidFill>
                <a:latin typeface="Arial"/>
                <a:ea typeface="Arial"/>
                <a:cs typeface="Arial"/>
                <a:sym typeface="Arial"/>
              </a:rPr>
              <a:t>Georgia Independent College Association</a:t>
            </a:r>
          </a:p>
          <a:p>
            <a:pPr algn="l">
              <a:lnSpc>
                <a:spcPts val="3359"/>
              </a:lnSpc>
            </a:pPr>
            <a:endParaRPr lang="en-US" sz="2399" spc="93" dirty="0">
              <a:solidFill>
                <a:srgbClr val="00205B"/>
              </a:solidFill>
              <a:latin typeface="Arial"/>
              <a:ea typeface="Arial"/>
              <a:cs typeface="Arial"/>
              <a:sym typeface="Arial"/>
            </a:endParaRPr>
          </a:p>
        </p:txBody>
      </p:sp>
      <p:sp>
        <p:nvSpPr>
          <p:cNvPr id="11" name="TextBox 11"/>
          <p:cNvSpPr txBox="1"/>
          <p:nvPr/>
        </p:nvSpPr>
        <p:spPr>
          <a:xfrm>
            <a:off x="332121" y="8472903"/>
            <a:ext cx="5142769" cy="1204432"/>
          </a:xfrm>
          <a:prstGeom prst="rect">
            <a:avLst/>
          </a:prstGeom>
        </p:spPr>
        <p:txBody>
          <a:bodyPr lIns="0" tIns="0" rIns="0" bIns="0" rtlCol="0" anchor="t">
            <a:spAutoFit/>
          </a:bodyPr>
          <a:lstStyle/>
          <a:p>
            <a:pPr algn="l">
              <a:lnSpc>
                <a:spcPts val="10253"/>
              </a:lnSpc>
            </a:pPr>
            <a:r>
              <a:rPr lang="en-US" sz="7323" b="1">
                <a:solidFill>
                  <a:srgbClr val="FFFFFF"/>
                </a:solidFill>
                <a:latin typeface="Arial"/>
                <a:ea typeface="Arial"/>
                <a:cs typeface="Arial"/>
                <a:sym typeface="Arial"/>
              </a:rPr>
              <a:t>Welcome</a:t>
            </a:r>
          </a:p>
        </p:txBody>
      </p:sp>
      <p:sp>
        <p:nvSpPr>
          <p:cNvPr id="12" name="Freeform 7">
            <a:extLst>
              <a:ext uri="{FF2B5EF4-FFF2-40B4-BE49-F238E27FC236}">
                <a16:creationId xmlns:a16="http://schemas.microsoft.com/office/drawing/2014/main" id="{B3F4E0B1-A576-361D-0F29-8675B4E57694}"/>
              </a:ext>
            </a:extLst>
          </p:cNvPr>
          <p:cNvSpPr/>
          <p:nvPr/>
        </p:nvSpPr>
        <p:spPr>
          <a:xfrm>
            <a:off x="13182600" y="8953500"/>
            <a:ext cx="4495329" cy="894455"/>
          </a:xfrm>
          <a:custGeom>
            <a:avLst/>
            <a:gdLst/>
            <a:ahLst/>
            <a:cxnLst/>
            <a:rect l="l" t="t" r="r" b="b"/>
            <a:pathLst>
              <a:path w="4495329" h="894455">
                <a:moveTo>
                  <a:pt x="0" y="0"/>
                </a:moveTo>
                <a:lnTo>
                  <a:pt x="4495329" y="0"/>
                </a:lnTo>
                <a:lnTo>
                  <a:pt x="4495329" y="894455"/>
                </a:lnTo>
                <a:lnTo>
                  <a:pt x="0" y="894455"/>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12768" y="-201196"/>
            <a:ext cx="6828931" cy="10668871"/>
            <a:chOff x="0" y="0"/>
            <a:chExt cx="1798566" cy="2809908"/>
          </a:xfrm>
        </p:grpSpPr>
        <p:sp>
          <p:nvSpPr>
            <p:cNvPr id="3" name="Freeform 3"/>
            <p:cNvSpPr/>
            <p:nvPr/>
          </p:nvSpPr>
          <p:spPr>
            <a:xfrm>
              <a:off x="0" y="5405"/>
              <a:ext cx="1798566" cy="2804503"/>
            </a:xfrm>
            <a:custGeom>
              <a:avLst/>
              <a:gdLst/>
              <a:ahLst/>
              <a:cxnLst/>
              <a:rect l="l" t="t" r="r" b="b"/>
              <a:pathLst>
                <a:path w="1798566" h="2804503">
                  <a:moveTo>
                    <a:pt x="0" y="0"/>
                  </a:moveTo>
                  <a:lnTo>
                    <a:pt x="1798566" y="0"/>
                  </a:lnTo>
                  <a:lnTo>
                    <a:pt x="1798566" y="2804503"/>
                  </a:lnTo>
                  <a:lnTo>
                    <a:pt x="0" y="2804503"/>
                  </a:lnTo>
                  <a:close/>
                </a:path>
              </a:pathLst>
            </a:custGeom>
            <a:solidFill>
              <a:srgbClr val="1F3A6D"/>
            </a:solidFill>
          </p:spPr>
          <p:txBody>
            <a:bodyPr/>
            <a:lstStyle/>
            <a:p>
              <a:endParaRPr lang="en-US" dirty="0"/>
            </a:p>
          </p:txBody>
        </p:sp>
        <p:sp>
          <p:nvSpPr>
            <p:cNvPr id="4" name="TextBox 4"/>
            <p:cNvSpPr txBox="1"/>
            <p:nvPr/>
          </p:nvSpPr>
          <p:spPr>
            <a:xfrm>
              <a:off x="0" y="0"/>
              <a:ext cx="1798566" cy="2804503"/>
            </a:xfrm>
            <a:prstGeom prst="rect">
              <a:avLst/>
            </a:prstGeom>
          </p:spPr>
          <p:txBody>
            <a:bodyPr lIns="50800" tIns="50800" rIns="50800" bIns="50800" rtlCol="0" anchor="ctr"/>
            <a:lstStyle/>
            <a:p>
              <a:pPr algn="ctr">
                <a:lnSpc>
                  <a:spcPts val="3099"/>
                </a:lnSpc>
              </a:pPr>
              <a:endParaRPr/>
            </a:p>
          </p:txBody>
        </p:sp>
      </p:grpSp>
      <p:sp>
        <p:nvSpPr>
          <p:cNvPr id="5" name="Freeform 5"/>
          <p:cNvSpPr/>
          <p:nvPr/>
        </p:nvSpPr>
        <p:spPr>
          <a:xfrm>
            <a:off x="15742267" y="8778011"/>
            <a:ext cx="1582596" cy="623147"/>
          </a:xfrm>
          <a:custGeom>
            <a:avLst/>
            <a:gdLst/>
            <a:ahLst/>
            <a:cxnLst/>
            <a:rect l="l" t="t" r="r" b="b"/>
            <a:pathLst>
              <a:path w="1582596" h="623147">
                <a:moveTo>
                  <a:pt x="0" y="0"/>
                </a:moveTo>
                <a:lnTo>
                  <a:pt x="1582596" y="0"/>
                </a:lnTo>
                <a:lnTo>
                  <a:pt x="1582596" y="623147"/>
                </a:lnTo>
                <a:lnTo>
                  <a:pt x="0" y="62314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16280977" y="1153858"/>
            <a:ext cx="830626" cy="272030"/>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1440161" y="1349688"/>
            <a:ext cx="5316773" cy="802079"/>
          </a:xfrm>
          <a:prstGeom prst="rect">
            <a:avLst/>
          </a:prstGeom>
        </p:spPr>
        <p:txBody>
          <a:bodyPr lIns="0" tIns="0" rIns="0" bIns="0" rtlCol="0" anchor="t">
            <a:spAutoFit/>
          </a:bodyPr>
          <a:lstStyle/>
          <a:p>
            <a:pPr algn="l">
              <a:lnSpc>
                <a:spcPts val="6695"/>
              </a:lnSpc>
            </a:pPr>
            <a:r>
              <a:rPr lang="en-US" sz="5400" b="1">
                <a:solidFill>
                  <a:srgbClr val="00205B"/>
                </a:solidFill>
                <a:latin typeface="Arial"/>
                <a:ea typeface="Arial"/>
                <a:cs typeface="Arial"/>
                <a:sym typeface="Arial"/>
              </a:rPr>
              <a:t>Agenda</a:t>
            </a:r>
          </a:p>
        </p:txBody>
      </p:sp>
      <p:sp>
        <p:nvSpPr>
          <p:cNvPr id="8" name="TextBox 8"/>
          <p:cNvSpPr txBox="1"/>
          <p:nvPr/>
        </p:nvSpPr>
        <p:spPr>
          <a:xfrm>
            <a:off x="1440161" y="3149399"/>
            <a:ext cx="9886735" cy="4186339"/>
          </a:xfrm>
          <a:prstGeom prst="rect">
            <a:avLst/>
          </a:prstGeom>
        </p:spPr>
        <p:txBody>
          <a:bodyPr lIns="0" tIns="0" rIns="0" bIns="0" rtlCol="0" anchor="t">
            <a:spAutoFit/>
          </a:bodyPr>
          <a:lstStyle/>
          <a:p>
            <a:pPr marL="571500" indent="-571500">
              <a:lnSpc>
                <a:spcPts val="6732"/>
              </a:lnSpc>
              <a:buFont typeface="Arial" panose="020B0604020202020204" pitchFamily="34" charset="0"/>
              <a:buChar char="•"/>
            </a:pPr>
            <a:r>
              <a:rPr lang="en-US" sz="3600" dirty="0">
                <a:solidFill>
                  <a:srgbClr val="00205B"/>
                </a:solidFill>
                <a:latin typeface="Arial"/>
                <a:ea typeface="Arial"/>
                <a:cs typeface="Arial"/>
                <a:sym typeface="Arial"/>
              </a:rPr>
              <a:t>Definitions</a:t>
            </a:r>
          </a:p>
          <a:p>
            <a:pPr marL="571500" indent="-571500">
              <a:lnSpc>
                <a:spcPts val="6732"/>
              </a:lnSpc>
              <a:buFont typeface="Arial" panose="020B0604020202020204" pitchFamily="34" charset="0"/>
              <a:buChar char="•"/>
            </a:pPr>
            <a:r>
              <a:rPr lang="en-US" sz="3600" dirty="0">
                <a:solidFill>
                  <a:srgbClr val="00205B"/>
                </a:solidFill>
                <a:latin typeface="Arial"/>
                <a:ea typeface="Arial"/>
                <a:cs typeface="Arial"/>
                <a:sym typeface="Arial"/>
              </a:rPr>
              <a:t>Title IX Process</a:t>
            </a:r>
          </a:p>
          <a:p>
            <a:pPr marL="571500" indent="-571500">
              <a:lnSpc>
                <a:spcPts val="6732"/>
              </a:lnSpc>
              <a:buFont typeface="Arial" panose="020B0604020202020204" pitchFamily="34" charset="0"/>
              <a:buChar char="•"/>
            </a:pPr>
            <a:r>
              <a:rPr lang="en-US" sz="3600" dirty="0">
                <a:solidFill>
                  <a:srgbClr val="00205B"/>
                </a:solidFill>
                <a:latin typeface="Arial"/>
                <a:ea typeface="Arial"/>
                <a:cs typeface="Arial"/>
                <a:sym typeface="Arial"/>
              </a:rPr>
              <a:t>Informal Resolution Process</a:t>
            </a:r>
          </a:p>
          <a:p>
            <a:pPr marL="571500" indent="-571500">
              <a:lnSpc>
                <a:spcPts val="6732"/>
              </a:lnSpc>
              <a:buFont typeface="Arial" panose="020B0604020202020204" pitchFamily="34" charset="0"/>
              <a:buChar char="•"/>
            </a:pPr>
            <a:r>
              <a:rPr lang="en-US" sz="3600" dirty="0">
                <a:solidFill>
                  <a:srgbClr val="00205B"/>
                </a:solidFill>
                <a:latin typeface="Arial"/>
                <a:ea typeface="Arial"/>
                <a:cs typeface="Arial"/>
                <a:sym typeface="Arial"/>
              </a:rPr>
              <a:t>Formal Process</a:t>
            </a:r>
          </a:p>
          <a:p>
            <a:pPr marL="571500" indent="-571500">
              <a:lnSpc>
                <a:spcPts val="6732"/>
              </a:lnSpc>
              <a:buFont typeface="Arial" panose="020B0604020202020204" pitchFamily="34" charset="0"/>
              <a:buChar char="•"/>
            </a:pPr>
            <a:r>
              <a:rPr lang="en-US" sz="3600" dirty="0">
                <a:solidFill>
                  <a:srgbClr val="00205B"/>
                </a:solidFill>
                <a:latin typeface="Arial"/>
                <a:ea typeface="Arial"/>
                <a:cs typeface="Arial"/>
                <a:sym typeface="Arial"/>
              </a:rPr>
              <a:t>Role of Advisor</a:t>
            </a:r>
          </a:p>
        </p:txBody>
      </p:sp>
      <p:sp>
        <p:nvSpPr>
          <p:cNvPr id="9" name="Freeform 14">
            <a:extLst>
              <a:ext uri="{FF2B5EF4-FFF2-40B4-BE49-F238E27FC236}">
                <a16:creationId xmlns:a16="http://schemas.microsoft.com/office/drawing/2014/main" id="{368DDFE1-B24F-5623-DC1D-D807A75C02DC}"/>
              </a:ext>
            </a:extLst>
          </p:cNvPr>
          <p:cNvSpPr/>
          <p:nvPr/>
        </p:nvSpPr>
        <p:spPr>
          <a:xfrm>
            <a:off x="12399885" y="1028700"/>
            <a:ext cx="1392315" cy="1626835"/>
          </a:xfrm>
          <a:custGeom>
            <a:avLst/>
            <a:gdLst/>
            <a:ahLst/>
            <a:cxnLst/>
            <a:rect l="l" t="t" r="r" b="b"/>
            <a:pathLst>
              <a:path w="1596987" h="1809617">
                <a:moveTo>
                  <a:pt x="0" y="0"/>
                </a:moveTo>
                <a:lnTo>
                  <a:pt x="1596987" y="0"/>
                </a:lnTo>
                <a:lnTo>
                  <a:pt x="1596987" y="1809617"/>
                </a:lnTo>
                <a:lnTo>
                  <a:pt x="0" y="180961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1A0A4-B3E0-DA15-E083-FBD4DB1E74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9394DDA-EC10-A592-51A5-981053A3CBE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a:extLst>
              <a:ext uri="{FF2B5EF4-FFF2-40B4-BE49-F238E27FC236}">
                <a16:creationId xmlns:a16="http://schemas.microsoft.com/office/drawing/2014/main" id="{1AD26197-F9DD-DE4E-E740-0F3230E2D8CD}"/>
              </a:ext>
            </a:extLst>
          </p:cNvPr>
          <p:cNvGrpSpPr/>
          <p:nvPr/>
        </p:nvGrpSpPr>
        <p:grpSpPr>
          <a:xfrm>
            <a:off x="3889049" y="-144887"/>
            <a:ext cx="13370251" cy="10635473"/>
            <a:chOff x="0" y="0"/>
            <a:chExt cx="3521383" cy="2801112"/>
          </a:xfrm>
        </p:grpSpPr>
        <p:sp>
          <p:nvSpPr>
            <p:cNvPr id="4" name="Freeform 4">
              <a:extLst>
                <a:ext uri="{FF2B5EF4-FFF2-40B4-BE49-F238E27FC236}">
                  <a16:creationId xmlns:a16="http://schemas.microsoft.com/office/drawing/2014/main" id="{5C36C38A-36E6-1B99-2312-556BB614C943}"/>
                </a:ext>
              </a:extLst>
            </p:cNvPr>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a:ln w="3175">
              <a:solidFill>
                <a:schemeClr val="tx1"/>
              </a:solidFill>
            </a:ln>
          </p:spPr>
          <p:txBody>
            <a:bodyPr/>
            <a:lstStyle/>
            <a:p>
              <a:endParaRPr lang="en-US" dirty="0"/>
            </a:p>
          </p:txBody>
        </p:sp>
        <p:sp>
          <p:nvSpPr>
            <p:cNvPr id="5" name="TextBox 5">
              <a:extLst>
                <a:ext uri="{FF2B5EF4-FFF2-40B4-BE49-F238E27FC236}">
                  <a16:creationId xmlns:a16="http://schemas.microsoft.com/office/drawing/2014/main" id="{37BBD4B1-702B-49B8-7255-E7D9613C1BD9}"/>
                </a:ext>
              </a:extLst>
            </p:cNvPr>
            <p:cNvSpPr txBox="1"/>
            <p:nvPr/>
          </p:nvSpPr>
          <p:spPr>
            <a:xfrm>
              <a:off x="0" y="0"/>
              <a:ext cx="3521383" cy="2801112"/>
            </a:xfrm>
            <a:prstGeom prst="rect">
              <a:avLst/>
            </a:prstGeom>
            <a:ln w="3175">
              <a:solidFill>
                <a:schemeClr val="tx1"/>
              </a:solidFill>
            </a:ln>
          </p:spPr>
          <p:txBody>
            <a:bodyPr lIns="50800" tIns="50800" rIns="50800" bIns="50800" rtlCol="0" anchor="ctr"/>
            <a:lstStyle/>
            <a:p>
              <a:pPr algn="ctr">
                <a:lnSpc>
                  <a:spcPts val="3099"/>
                </a:lnSpc>
              </a:pPr>
              <a:endParaRPr/>
            </a:p>
          </p:txBody>
        </p:sp>
      </p:grpSp>
      <p:sp>
        <p:nvSpPr>
          <p:cNvPr id="6" name="Freeform 6">
            <a:extLst>
              <a:ext uri="{FF2B5EF4-FFF2-40B4-BE49-F238E27FC236}">
                <a16:creationId xmlns:a16="http://schemas.microsoft.com/office/drawing/2014/main" id="{5161A1EA-F78F-779C-5559-5ACB65693F74}"/>
              </a:ext>
            </a:extLst>
          </p:cNvPr>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9271E72B-C236-6D96-F103-531EDBB2076A}"/>
              </a:ext>
            </a:extLst>
          </p:cNvPr>
          <p:cNvSpPr txBox="1"/>
          <p:nvPr/>
        </p:nvSpPr>
        <p:spPr>
          <a:xfrm>
            <a:off x="5867400" y="2476500"/>
            <a:ext cx="10199012"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DEFINITIONS</a:t>
            </a:r>
          </a:p>
        </p:txBody>
      </p:sp>
      <p:sp>
        <p:nvSpPr>
          <p:cNvPr id="11" name="Freeform 14">
            <a:extLst>
              <a:ext uri="{FF2B5EF4-FFF2-40B4-BE49-F238E27FC236}">
                <a16:creationId xmlns:a16="http://schemas.microsoft.com/office/drawing/2014/main" id="{E7511AF1-E8B6-B064-D70A-D53823D3EE41}"/>
              </a:ext>
            </a:extLst>
          </p:cNvPr>
          <p:cNvSpPr/>
          <p:nvPr/>
        </p:nvSpPr>
        <p:spPr>
          <a:xfrm>
            <a:off x="15111877" y="563448"/>
            <a:ext cx="1392315" cy="1626835"/>
          </a:xfrm>
          <a:custGeom>
            <a:avLst/>
            <a:gdLst/>
            <a:ahLst/>
            <a:cxnLst/>
            <a:rect l="l" t="t" r="r" b="b"/>
            <a:pathLst>
              <a:path w="1596987" h="1809617">
                <a:moveTo>
                  <a:pt x="0" y="0"/>
                </a:moveTo>
                <a:lnTo>
                  <a:pt x="1596987" y="0"/>
                </a:lnTo>
                <a:lnTo>
                  <a:pt x="1596987" y="1809617"/>
                </a:lnTo>
                <a:lnTo>
                  <a:pt x="0" y="180961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dirty="0"/>
          </a:p>
        </p:txBody>
      </p:sp>
    </p:spTree>
    <p:extLst>
      <p:ext uri="{BB962C8B-B14F-4D97-AF65-F5344CB8AC3E}">
        <p14:creationId xmlns:p14="http://schemas.microsoft.com/office/powerpoint/2010/main" val="1492296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CE103-5D93-5E2A-05ED-A3B31084654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EBF2EA5-F108-E93E-BE25-0D706D4298B9}"/>
              </a:ext>
            </a:extLst>
          </p:cNvPr>
          <p:cNvGrpSpPr/>
          <p:nvPr/>
        </p:nvGrpSpPr>
        <p:grpSpPr>
          <a:xfrm>
            <a:off x="-228600" y="-571500"/>
            <a:ext cx="5565999" cy="10960843"/>
            <a:chOff x="0" y="0"/>
            <a:chExt cx="1465942" cy="2886806"/>
          </a:xfrm>
        </p:grpSpPr>
        <p:sp>
          <p:nvSpPr>
            <p:cNvPr id="3" name="Freeform 3">
              <a:extLst>
                <a:ext uri="{FF2B5EF4-FFF2-40B4-BE49-F238E27FC236}">
                  <a16:creationId xmlns:a16="http://schemas.microsoft.com/office/drawing/2014/main" id="{159D5BDB-76A7-0624-5527-1B49E656E77F}"/>
                </a:ext>
              </a:extLst>
            </p:cNvPr>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E088C025-1D52-79D9-150F-69856F0C5697}"/>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AFED91A7-F269-4616-CC9E-4D97A28AB75E}"/>
              </a:ext>
            </a:extLst>
          </p:cNvPr>
          <p:cNvSpPr/>
          <p:nvPr/>
        </p:nvSpPr>
        <p:spPr>
          <a:xfrm>
            <a:off x="533400" y="1517115"/>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FE5098F4-13C0-D702-C1A0-EC210D593996}"/>
              </a:ext>
            </a:extLst>
          </p:cNvPr>
          <p:cNvSpPr txBox="1"/>
          <p:nvPr/>
        </p:nvSpPr>
        <p:spPr>
          <a:xfrm>
            <a:off x="5791200" y="541029"/>
            <a:ext cx="7714738" cy="819199"/>
          </a:xfrm>
          <a:prstGeom prst="rect">
            <a:avLst/>
          </a:prstGeom>
        </p:spPr>
        <p:txBody>
          <a:bodyPr lIns="0" tIns="0" rIns="0" bIns="0" rtlCol="0" anchor="t">
            <a:spAutoFit/>
          </a:bodyPr>
          <a:lstStyle/>
          <a:p>
            <a:pPr algn="l">
              <a:lnSpc>
                <a:spcPts val="7000"/>
              </a:lnSpc>
            </a:pPr>
            <a:r>
              <a:rPr lang="en-US" sz="5000" b="1" dirty="0">
                <a:solidFill>
                  <a:srgbClr val="00205B"/>
                </a:solidFill>
                <a:latin typeface="Arial"/>
                <a:ea typeface="Arial"/>
                <a:cs typeface="Arial"/>
                <a:sym typeface="Arial"/>
              </a:rPr>
              <a:t>Sexual Harassment</a:t>
            </a:r>
          </a:p>
        </p:txBody>
      </p:sp>
      <p:sp>
        <p:nvSpPr>
          <p:cNvPr id="9" name="TextBox 9">
            <a:extLst>
              <a:ext uri="{FF2B5EF4-FFF2-40B4-BE49-F238E27FC236}">
                <a16:creationId xmlns:a16="http://schemas.microsoft.com/office/drawing/2014/main" id="{ACA5F1E6-15FD-92EB-1640-E8D02D87CD78}"/>
              </a:ext>
            </a:extLst>
          </p:cNvPr>
          <p:cNvSpPr txBox="1"/>
          <p:nvPr/>
        </p:nvSpPr>
        <p:spPr>
          <a:xfrm>
            <a:off x="5791200" y="1714500"/>
            <a:ext cx="11734800" cy="7958397"/>
          </a:xfrm>
          <a:prstGeom prst="rect">
            <a:avLst/>
          </a:prstGeom>
        </p:spPr>
        <p:txBody>
          <a:bodyPr wrap="square" lIns="0" tIns="0" rIns="0" bIns="0" rtlCol="0" anchor="t">
            <a:spAutoFit/>
          </a:bodyPr>
          <a:lstStyle/>
          <a:p>
            <a:pPr>
              <a:lnSpc>
                <a:spcPts val="4759"/>
              </a:lnSpc>
            </a:pPr>
            <a:r>
              <a:rPr lang="en-US" sz="3200" dirty="0">
                <a:solidFill>
                  <a:srgbClr val="00205B"/>
                </a:solidFill>
                <a:latin typeface="Arial" panose="020B0604020202020204" pitchFamily="34" charset="0"/>
                <a:ea typeface="Poppins"/>
                <a:cs typeface="Arial" panose="020B0604020202020204" pitchFamily="34" charset="0"/>
                <a:sym typeface="Poppins"/>
              </a:rPr>
              <a:t>“Conduct on the basis of sex that satisfies one or more of the following: </a:t>
            </a:r>
          </a:p>
          <a:p>
            <a:pPr>
              <a:lnSpc>
                <a:spcPts val="4759"/>
              </a:lnSpc>
            </a:pPr>
            <a:r>
              <a:rPr lang="en-US" sz="3200" dirty="0">
                <a:solidFill>
                  <a:srgbClr val="00205B"/>
                </a:solidFill>
                <a:latin typeface="Arial" panose="020B0604020202020204" pitchFamily="34" charset="0"/>
                <a:ea typeface="Poppins"/>
                <a:cs typeface="Arial" panose="020B0604020202020204" pitchFamily="34" charset="0"/>
                <a:sym typeface="Poppins"/>
              </a:rPr>
              <a:t>(1) An employee of the recipient conditioning the provision of an aid, benefit, or service of the recipient on an individual’s participation in unwelcome sexual conduct; (2) Unwelcome conduct determined by a reasonable person to be so severe, pervasive, and objectively offensive that it effectively denies a person equal access to the recipient’s education program or activity; or (3) “Sexual assault” as defined in 20 U.S.C. 1092(f)(6)(A)(v), “dating violence” as defined in 34 U.S.C. 12291(a)(10), “domestic violence” as defined in 34 U.S.C. 12291(a)(8), or “stalking” as defined in 34 U.S.C. 12291(a)(30). “</a:t>
            </a:r>
          </a:p>
          <a:p>
            <a:pPr>
              <a:lnSpc>
                <a:spcPts val="4759"/>
              </a:lnSpc>
            </a:pPr>
            <a:r>
              <a:rPr lang="en-US" sz="2200" dirty="0">
                <a:solidFill>
                  <a:srgbClr val="00205B"/>
                </a:solidFill>
                <a:latin typeface="Arial" panose="020B0604020202020204" pitchFamily="34" charset="0"/>
                <a:ea typeface="Poppins"/>
                <a:cs typeface="Arial" panose="020B0604020202020204" pitchFamily="34" charset="0"/>
                <a:sym typeface="Poppins"/>
              </a:rPr>
              <a:t> 34 CFR Sec. 106.30</a:t>
            </a:r>
          </a:p>
        </p:txBody>
      </p:sp>
      <p:sp>
        <p:nvSpPr>
          <p:cNvPr id="6" name="TextBox 5">
            <a:extLst>
              <a:ext uri="{FF2B5EF4-FFF2-40B4-BE49-F238E27FC236}">
                <a16:creationId xmlns:a16="http://schemas.microsoft.com/office/drawing/2014/main" id="{E7C9BD90-BDA3-3E2C-968A-913D5CB34CCB}"/>
              </a:ext>
            </a:extLst>
          </p:cNvPr>
          <p:cNvSpPr txBox="1"/>
          <p:nvPr/>
        </p:nvSpPr>
        <p:spPr>
          <a:xfrm>
            <a:off x="381000" y="442796"/>
            <a:ext cx="3906949" cy="1015663"/>
          </a:xfrm>
          <a:prstGeom prst="rect">
            <a:avLst/>
          </a:prstGeom>
          <a:noFill/>
        </p:spPr>
        <p:txBody>
          <a:bodyPr wrap="square">
            <a:spAutoFit/>
          </a:bodyPr>
          <a:lstStyle/>
          <a:p>
            <a:r>
              <a:rPr lang="en-US" sz="6000" b="1" dirty="0">
                <a:solidFill>
                  <a:schemeClr val="bg1"/>
                </a:solidFill>
                <a:latin typeface="Arial"/>
                <a:ea typeface="Arial"/>
                <a:cs typeface="Arial"/>
                <a:sym typeface="Arial"/>
              </a:rPr>
              <a:t>Definition</a:t>
            </a:r>
            <a:endParaRPr lang="en-US" sz="6000" dirty="0">
              <a:solidFill>
                <a:schemeClr val="bg1"/>
              </a:solidFill>
            </a:endParaRPr>
          </a:p>
        </p:txBody>
      </p:sp>
    </p:spTree>
    <p:extLst>
      <p:ext uri="{BB962C8B-B14F-4D97-AF65-F5344CB8AC3E}">
        <p14:creationId xmlns:p14="http://schemas.microsoft.com/office/powerpoint/2010/main" val="4042493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6CDD5-8888-CEFE-A382-9FFED9C59F2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3FEE3F8-D4BC-E60E-7B7E-050699BDB18C}"/>
              </a:ext>
            </a:extLst>
          </p:cNvPr>
          <p:cNvGrpSpPr/>
          <p:nvPr/>
        </p:nvGrpSpPr>
        <p:grpSpPr>
          <a:xfrm>
            <a:off x="-228600" y="-571500"/>
            <a:ext cx="5565999" cy="10960843"/>
            <a:chOff x="0" y="0"/>
            <a:chExt cx="1465942" cy="2886806"/>
          </a:xfrm>
        </p:grpSpPr>
        <p:sp>
          <p:nvSpPr>
            <p:cNvPr id="3" name="Freeform 3">
              <a:extLst>
                <a:ext uri="{FF2B5EF4-FFF2-40B4-BE49-F238E27FC236}">
                  <a16:creationId xmlns:a16="http://schemas.microsoft.com/office/drawing/2014/main" id="{11AE0CD7-A48F-6AF3-0FF1-CD0D73D7B28A}"/>
                </a:ext>
              </a:extLst>
            </p:cNvPr>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161FD043-655A-7795-05A9-911F6D2B6F6A}"/>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7D1B6FCB-8661-C59A-BEB4-483B570104F3}"/>
              </a:ext>
            </a:extLst>
          </p:cNvPr>
          <p:cNvSpPr/>
          <p:nvPr/>
        </p:nvSpPr>
        <p:spPr>
          <a:xfrm>
            <a:off x="533400" y="1517115"/>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5E072FD9-3A63-A5DD-C60E-9480DE0EEEA8}"/>
              </a:ext>
            </a:extLst>
          </p:cNvPr>
          <p:cNvSpPr txBox="1"/>
          <p:nvPr/>
        </p:nvSpPr>
        <p:spPr>
          <a:xfrm>
            <a:off x="6099399" y="1304899"/>
            <a:ext cx="7714738" cy="819199"/>
          </a:xfrm>
          <a:prstGeom prst="rect">
            <a:avLst/>
          </a:prstGeom>
        </p:spPr>
        <p:txBody>
          <a:bodyPr lIns="0" tIns="0" rIns="0" bIns="0" rtlCol="0" anchor="t">
            <a:spAutoFit/>
          </a:bodyPr>
          <a:lstStyle/>
          <a:p>
            <a:pPr algn="l">
              <a:lnSpc>
                <a:spcPts val="7000"/>
              </a:lnSpc>
            </a:pPr>
            <a:r>
              <a:rPr lang="en-US" sz="5000" b="1" dirty="0">
                <a:solidFill>
                  <a:srgbClr val="00205B"/>
                </a:solidFill>
                <a:latin typeface="Arial"/>
                <a:ea typeface="Arial"/>
                <a:cs typeface="Arial"/>
                <a:sym typeface="Arial"/>
              </a:rPr>
              <a:t>Sex</a:t>
            </a:r>
          </a:p>
        </p:txBody>
      </p:sp>
      <p:sp>
        <p:nvSpPr>
          <p:cNvPr id="9" name="TextBox 9">
            <a:extLst>
              <a:ext uri="{FF2B5EF4-FFF2-40B4-BE49-F238E27FC236}">
                <a16:creationId xmlns:a16="http://schemas.microsoft.com/office/drawing/2014/main" id="{C21DA8FA-7B76-21B5-5162-05E242C125E1}"/>
              </a:ext>
            </a:extLst>
          </p:cNvPr>
          <p:cNvSpPr txBox="1"/>
          <p:nvPr/>
        </p:nvSpPr>
        <p:spPr>
          <a:xfrm>
            <a:off x="5791200" y="2705100"/>
            <a:ext cx="11734800" cy="5844742"/>
          </a:xfrm>
          <a:prstGeom prst="rect">
            <a:avLst/>
          </a:prstGeom>
        </p:spPr>
        <p:txBody>
          <a:bodyPr wrap="square" lIns="0" tIns="0" rIns="0" bIns="0" rtlCol="0" anchor="t">
            <a:spAutoFit/>
          </a:bodyPr>
          <a:lstStyle/>
          <a:p>
            <a:pPr marL="734059" lvl="1" indent="-367030">
              <a:lnSpc>
                <a:spcPts val="5133"/>
              </a:lnSpc>
              <a:buFont typeface="Arial"/>
              <a:buChar char="•"/>
            </a:pPr>
            <a:r>
              <a:rPr lang="en-US" sz="3200" dirty="0">
                <a:solidFill>
                  <a:srgbClr val="00205B"/>
                </a:solidFill>
                <a:latin typeface="Arial" panose="020B0604020202020204" pitchFamily="34" charset="0"/>
                <a:cs typeface="Arial" panose="020B0604020202020204" pitchFamily="34" charset="0"/>
                <a:sym typeface="Poppins"/>
              </a:rPr>
              <a:t>“Executive Order 14168</a:t>
            </a:r>
          </a:p>
          <a:p>
            <a:pPr marL="734059" lvl="1" indent="-367030">
              <a:lnSpc>
                <a:spcPts val="5133"/>
              </a:lnSpc>
              <a:buFont typeface="Arial"/>
              <a:buChar char="•"/>
            </a:pPr>
            <a:r>
              <a:rPr lang="en-US" sz="3200" dirty="0">
                <a:solidFill>
                  <a:srgbClr val="00205B"/>
                </a:solidFill>
                <a:latin typeface="Arial" panose="020B0604020202020204" pitchFamily="34" charset="0"/>
                <a:cs typeface="Arial" panose="020B0604020202020204" pitchFamily="34" charset="0"/>
                <a:sym typeface="Poppins"/>
                <a:hlinkClick r:id="rId4" tooltip="https://www.federalregister.gov/documents/2025/01/30/2025-02090/defending-women-from-gender-ideology-extremism-and-restoring-biological-truth-to-the-federal">
                  <a:extLst>
                    <a:ext uri="{A12FA001-AC4F-418D-AE19-62706E023703}">
                      <ahyp:hlinkClr xmlns:ahyp="http://schemas.microsoft.com/office/drawing/2018/hyperlinkcolor" val="tx"/>
                    </a:ext>
                  </a:extLst>
                </a:hlinkClick>
              </a:rPr>
              <a:t>Federal Register :: Defending Women From Gender Ideology Extremism and Restoring Biological Truth to the Federal Government</a:t>
            </a:r>
          </a:p>
          <a:p>
            <a:pPr marL="734059" lvl="1" indent="-367030">
              <a:lnSpc>
                <a:spcPts val="5133"/>
              </a:lnSpc>
              <a:buFont typeface="Arial"/>
              <a:buChar char="•"/>
            </a:pPr>
            <a:r>
              <a:rPr lang="en-US" sz="3200" dirty="0">
                <a:solidFill>
                  <a:srgbClr val="00205B"/>
                </a:solidFill>
                <a:latin typeface="Arial" panose="020B0604020202020204" pitchFamily="34" charset="0"/>
                <a:cs typeface="Arial" panose="020B0604020202020204" pitchFamily="34" charset="0"/>
                <a:sym typeface="Poppins"/>
              </a:rPr>
              <a:t>Dear Colleague Letter – January 31, 2025</a:t>
            </a:r>
          </a:p>
          <a:p>
            <a:pPr marL="734059" lvl="1" indent="-367030">
              <a:lnSpc>
                <a:spcPts val="5133"/>
              </a:lnSpc>
              <a:buFont typeface="Arial"/>
              <a:buChar char="•"/>
            </a:pPr>
            <a:r>
              <a:rPr lang="en-US" sz="3200" dirty="0">
                <a:solidFill>
                  <a:srgbClr val="00205B"/>
                </a:solidFill>
                <a:latin typeface="Arial" panose="020B0604020202020204" pitchFamily="34" charset="0"/>
                <a:cs typeface="Arial" panose="020B0604020202020204" pitchFamily="34" charset="0"/>
                <a:sym typeface="Poppins"/>
              </a:rPr>
              <a:t>Dear Colleague Letter – February 4, 2025 </a:t>
            </a:r>
            <a:r>
              <a:rPr lang="en-US" sz="3200" dirty="0">
                <a:solidFill>
                  <a:srgbClr val="00205B"/>
                </a:solidFill>
                <a:latin typeface="Arial" panose="020B0604020202020204" pitchFamily="34" charset="0"/>
                <a:cs typeface="Arial" panose="020B0604020202020204" pitchFamily="34" charset="0"/>
                <a:sym typeface="Poppins"/>
                <a:hlinkClick r:id="rId5" tooltip="https://www.ed.gov/media/document/title-ix-enforcement-directive-dcl">
                  <a:extLst>
                    <a:ext uri="{A12FA001-AC4F-418D-AE19-62706E023703}">
                      <ahyp:hlinkClr xmlns:ahyp="http://schemas.microsoft.com/office/drawing/2018/hyperlinkcolor" val="tx"/>
                    </a:ext>
                  </a:extLst>
                </a:hlinkClick>
              </a:rPr>
              <a:t>Title IX </a:t>
            </a:r>
            <a:r>
              <a:rPr lang="en-US" sz="3200" dirty="0" err="1">
                <a:solidFill>
                  <a:srgbClr val="00205B"/>
                </a:solidFill>
                <a:latin typeface="Arial" panose="020B0604020202020204" pitchFamily="34" charset="0"/>
                <a:cs typeface="Arial" panose="020B0604020202020204" pitchFamily="34" charset="0"/>
                <a:sym typeface="Poppins"/>
                <a:hlinkClick r:id="rId5" tooltip="https://www.ed.gov/media/document/title-ix-enforcement-directive-dcl">
                  <a:extLst>
                    <a:ext uri="{A12FA001-AC4F-418D-AE19-62706E023703}">
                      <ahyp:hlinkClr xmlns:ahyp="http://schemas.microsoft.com/office/drawing/2018/hyperlinkcolor" val="tx"/>
                    </a:ext>
                  </a:extLst>
                </a:hlinkClick>
              </a:rPr>
              <a:t>Enforecment</a:t>
            </a:r>
            <a:r>
              <a:rPr lang="en-US" sz="3200" dirty="0">
                <a:solidFill>
                  <a:srgbClr val="00205B"/>
                </a:solidFill>
                <a:latin typeface="Arial" panose="020B0604020202020204" pitchFamily="34" charset="0"/>
                <a:cs typeface="Arial" panose="020B0604020202020204" pitchFamily="34" charset="0"/>
                <a:sym typeface="Poppins"/>
                <a:hlinkClick r:id="rId5" tooltip="https://www.ed.gov/media/document/title-ix-enforcement-directive-dcl">
                  <a:extLst>
                    <a:ext uri="{A12FA001-AC4F-418D-AE19-62706E023703}">
                      <ahyp:hlinkClr xmlns:ahyp="http://schemas.microsoft.com/office/drawing/2018/hyperlinkcolor" val="tx"/>
                    </a:ext>
                  </a:extLst>
                </a:hlinkClick>
              </a:rPr>
              <a:t> Directive DCL (PDF)</a:t>
            </a:r>
          </a:p>
          <a:p>
            <a:pPr>
              <a:lnSpc>
                <a:spcPts val="5133"/>
              </a:lnSpc>
            </a:pPr>
            <a:endParaRPr lang="en-US" sz="3200" u="sng" dirty="0">
              <a:solidFill>
                <a:srgbClr val="00205B"/>
              </a:solidFill>
              <a:latin typeface="Poppins"/>
              <a:ea typeface="Poppins"/>
              <a:cs typeface="Poppins"/>
              <a:sym typeface="Poppins"/>
              <a:hlinkClick r:id="rId5" tooltip="https://www.ed.gov/media/document/title-ix-enforcement-directive-dcl"/>
            </a:endParaRPr>
          </a:p>
          <a:p>
            <a:pPr>
              <a:lnSpc>
                <a:spcPts val="5133"/>
              </a:lnSpc>
            </a:pPr>
            <a:endParaRPr lang="en-US" sz="3200" u="sng" dirty="0">
              <a:solidFill>
                <a:srgbClr val="00205B"/>
              </a:solidFill>
              <a:latin typeface="Poppins"/>
              <a:ea typeface="Poppins"/>
              <a:cs typeface="Poppins"/>
              <a:sym typeface="Poppins"/>
              <a:hlinkClick r:id="rId5" tooltip="https://www.ed.gov/media/document/title-ix-enforcement-directive-dcl"/>
            </a:endParaRPr>
          </a:p>
        </p:txBody>
      </p:sp>
      <p:sp>
        <p:nvSpPr>
          <p:cNvPr id="6" name="TextBox 5">
            <a:extLst>
              <a:ext uri="{FF2B5EF4-FFF2-40B4-BE49-F238E27FC236}">
                <a16:creationId xmlns:a16="http://schemas.microsoft.com/office/drawing/2014/main" id="{95B8D81B-6435-78DD-A712-923586F3A771}"/>
              </a:ext>
            </a:extLst>
          </p:cNvPr>
          <p:cNvSpPr txBox="1"/>
          <p:nvPr/>
        </p:nvSpPr>
        <p:spPr>
          <a:xfrm>
            <a:off x="381000" y="442796"/>
            <a:ext cx="3906949" cy="1015663"/>
          </a:xfrm>
          <a:prstGeom prst="rect">
            <a:avLst/>
          </a:prstGeom>
          <a:noFill/>
        </p:spPr>
        <p:txBody>
          <a:bodyPr wrap="square">
            <a:spAutoFit/>
          </a:bodyPr>
          <a:lstStyle/>
          <a:p>
            <a:r>
              <a:rPr lang="en-US" sz="6000" b="1" dirty="0">
                <a:solidFill>
                  <a:schemeClr val="bg1"/>
                </a:solidFill>
                <a:latin typeface="Arial"/>
                <a:ea typeface="Arial"/>
                <a:cs typeface="Arial"/>
                <a:sym typeface="Arial"/>
              </a:rPr>
              <a:t>Definition</a:t>
            </a:r>
            <a:endParaRPr lang="en-US" sz="6000" dirty="0">
              <a:solidFill>
                <a:schemeClr val="bg1"/>
              </a:solidFill>
            </a:endParaRPr>
          </a:p>
        </p:txBody>
      </p:sp>
    </p:spTree>
    <p:extLst>
      <p:ext uri="{BB962C8B-B14F-4D97-AF65-F5344CB8AC3E}">
        <p14:creationId xmlns:p14="http://schemas.microsoft.com/office/powerpoint/2010/main" val="800197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90B5E-06FF-B6CB-03DE-8D332CE250B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A1854C8-2A50-D657-BE37-3F7AB291A28B}"/>
              </a:ext>
            </a:extLst>
          </p:cNvPr>
          <p:cNvGrpSpPr/>
          <p:nvPr/>
        </p:nvGrpSpPr>
        <p:grpSpPr>
          <a:xfrm>
            <a:off x="-228600" y="-571500"/>
            <a:ext cx="5565999" cy="10960843"/>
            <a:chOff x="0" y="0"/>
            <a:chExt cx="1465942" cy="2886806"/>
          </a:xfrm>
        </p:grpSpPr>
        <p:sp>
          <p:nvSpPr>
            <p:cNvPr id="3" name="Freeform 3">
              <a:extLst>
                <a:ext uri="{FF2B5EF4-FFF2-40B4-BE49-F238E27FC236}">
                  <a16:creationId xmlns:a16="http://schemas.microsoft.com/office/drawing/2014/main" id="{2D849C4D-0159-4382-34F1-B83975BBB27D}"/>
                </a:ext>
              </a:extLst>
            </p:cNvPr>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7070FA57-7FDE-2C9B-2154-1C7B3272F95B}"/>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00BF885C-243C-EED1-1B8F-DE2412958E90}"/>
              </a:ext>
            </a:extLst>
          </p:cNvPr>
          <p:cNvSpPr/>
          <p:nvPr/>
        </p:nvSpPr>
        <p:spPr>
          <a:xfrm>
            <a:off x="533400" y="1517115"/>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F1C074B4-21B5-20E9-313A-4CBE3C4D31B2}"/>
              </a:ext>
            </a:extLst>
          </p:cNvPr>
          <p:cNvSpPr txBox="1"/>
          <p:nvPr/>
        </p:nvSpPr>
        <p:spPr>
          <a:xfrm>
            <a:off x="6099398" y="1304899"/>
            <a:ext cx="9674001" cy="819199"/>
          </a:xfrm>
          <a:prstGeom prst="rect">
            <a:avLst/>
          </a:prstGeom>
        </p:spPr>
        <p:txBody>
          <a:bodyPr wrap="square" lIns="0" tIns="0" rIns="0" bIns="0" rtlCol="0" anchor="t">
            <a:spAutoFit/>
          </a:bodyPr>
          <a:lstStyle/>
          <a:p>
            <a:pPr algn="l">
              <a:lnSpc>
                <a:spcPts val="7000"/>
              </a:lnSpc>
            </a:pPr>
            <a:r>
              <a:rPr lang="en-US" sz="5000" b="1" dirty="0">
                <a:solidFill>
                  <a:srgbClr val="00205B"/>
                </a:solidFill>
                <a:latin typeface="Arial"/>
                <a:ea typeface="Arial"/>
                <a:cs typeface="Arial"/>
                <a:sym typeface="Arial"/>
              </a:rPr>
              <a:t>Education Program Activity</a:t>
            </a:r>
          </a:p>
        </p:txBody>
      </p:sp>
      <p:sp>
        <p:nvSpPr>
          <p:cNvPr id="9" name="TextBox 9">
            <a:extLst>
              <a:ext uri="{FF2B5EF4-FFF2-40B4-BE49-F238E27FC236}">
                <a16:creationId xmlns:a16="http://schemas.microsoft.com/office/drawing/2014/main" id="{7D824AC5-96B4-E375-2DE1-498481DCC0E0}"/>
              </a:ext>
            </a:extLst>
          </p:cNvPr>
          <p:cNvSpPr txBox="1"/>
          <p:nvPr/>
        </p:nvSpPr>
        <p:spPr>
          <a:xfrm>
            <a:off x="6099398" y="2628900"/>
            <a:ext cx="11201400" cy="5479513"/>
          </a:xfrm>
          <a:prstGeom prst="rect">
            <a:avLst/>
          </a:prstGeom>
        </p:spPr>
        <p:txBody>
          <a:bodyPr wrap="square" lIns="0" tIns="0" rIns="0" bIns="0" rtlCol="0" anchor="t">
            <a:spAutoFit/>
          </a:bodyPr>
          <a:lstStyle/>
          <a:p>
            <a:pPr>
              <a:lnSpc>
                <a:spcPts val="4759"/>
              </a:lnSpc>
            </a:pPr>
            <a:r>
              <a:rPr lang="en-US" sz="3200" dirty="0">
                <a:solidFill>
                  <a:srgbClr val="00205B"/>
                </a:solidFill>
                <a:latin typeface="Arial" panose="020B0604020202020204" pitchFamily="34" charset="0"/>
                <a:ea typeface="Poppins"/>
                <a:cs typeface="Arial" panose="020B0604020202020204" pitchFamily="34" charset="0"/>
                <a:sym typeface="Poppins"/>
              </a:rPr>
              <a:t>““[E]</a:t>
            </a:r>
            <a:r>
              <a:rPr lang="en-US" sz="3200" dirty="0" err="1">
                <a:solidFill>
                  <a:srgbClr val="00205B"/>
                </a:solidFill>
                <a:latin typeface="Arial" panose="020B0604020202020204" pitchFamily="34" charset="0"/>
                <a:ea typeface="Poppins"/>
                <a:cs typeface="Arial" panose="020B0604020202020204" pitchFamily="34" charset="0"/>
                <a:sym typeface="Poppins"/>
              </a:rPr>
              <a:t>ducation</a:t>
            </a:r>
            <a:r>
              <a:rPr lang="en-US" sz="3200" dirty="0">
                <a:solidFill>
                  <a:srgbClr val="00205B"/>
                </a:solidFill>
                <a:latin typeface="Arial" panose="020B0604020202020204" pitchFamily="34" charset="0"/>
                <a:ea typeface="Poppins"/>
                <a:cs typeface="Arial" panose="020B0604020202020204" pitchFamily="34" charset="0"/>
                <a:sym typeface="Poppins"/>
              </a:rPr>
              <a:t> program or activity” includes locations, events, or circumstances over which the recipient exercised substantial control over both the respondent and the context in which the sexual harassment occurs, and also includes any building owned or controlled by a student organization that is officially recognized by a postsecondary institution.”</a:t>
            </a:r>
          </a:p>
          <a:p>
            <a:pPr>
              <a:lnSpc>
                <a:spcPts val="4759"/>
              </a:lnSpc>
            </a:pPr>
            <a:r>
              <a:rPr lang="en-US" sz="2200" dirty="0">
                <a:solidFill>
                  <a:srgbClr val="00205B"/>
                </a:solidFill>
                <a:latin typeface="Arial" panose="020B0604020202020204" pitchFamily="34" charset="0"/>
                <a:ea typeface="Poppins"/>
                <a:cs typeface="Arial" panose="020B0604020202020204" pitchFamily="34" charset="0"/>
                <a:sym typeface="Poppins"/>
              </a:rPr>
              <a:t>34 CFR Sec. 106.44(a)</a:t>
            </a:r>
          </a:p>
          <a:p>
            <a:pPr>
              <a:lnSpc>
                <a:spcPts val="4759"/>
              </a:lnSpc>
            </a:pPr>
            <a:endParaRPr lang="en-US" sz="3200" dirty="0">
              <a:solidFill>
                <a:srgbClr val="00205B"/>
              </a:solidFill>
              <a:latin typeface="Arial" panose="020B0604020202020204" pitchFamily="34" charset="0"/>
              <a:ea typeface="Poppins"/>
              <a:cs typeface="Arial" panose="020B0604020202020204" pitchFamily="34" charset="0"/>
              <a:sym typeface="Poppins"/>
            </a:endParaRPr>
          </a:p>
          <a:p>
            <a:pPr>
              <a:lnSpc>
                <a:spcPts val="4759"/>
              </a:lnSpc>
              <a:spcBef>
                <a:spcPct val="0"/>
              </a:spcBef>
            </a:pPr>
            <a:endParaRPr lang="en-US" sz="3200" dirty="0">
              <a:solidFill>
                <a:srgbClr val="00205B"/>
              </a:solidFill>
              <a:latin typeface="Arial" panose="020B0604020202020204" pitchFamily="34" charset="0"/>
              <a:ea typeface="Poppins"/>
              <a:cs typeface="Arial" panose="020B0604020202020204" pitchFamily="34" charset="0"/>
              <a:sym typeface="Poppins"/>
            </a:endParaRPr>
          </a:p>
        </p:txBody>
      </p:sp>
      <p:sp>
        <p:nvSpPr>
          <p:cNvPr id="6" name="TextBox 5">
            <a:extLst>
              <a:ext uri="{FF2B5EF4-FFF2-40B4-BE49-F238E27FC236}">
                <a16:creationId xmlns:a16="http://schemas.microsoft.com/office/drawing/2014/main" id="{980136F0-2DA2-4355-65E9-26D21D9715EF}"/>
              </a:ext>
            </a:extLst>
          </p:cNvPr>
          <p:cNvSpPr txBox="1"/>
          <p:nvPr/>
        </p:nvSpPr>
        <p:spPr>
          <a:xfrm>
            <a:off x="381000" y="442796"/>
            <a:ext cx="3906949" cy="1015663"/>
          </a:xfrm>
          <a:prstGeom prst="rect">
            <a:avLst/>
          </a:prstGeom>
          <a:noFill/>
        </p:spPr>
        <p:txBody>
          <a:bodyPr wrap="square">
            <a:spAutoFit/>
          </a:bodyPr>
          <a:lstStyle/>
          <a:p>
            <a:r>
              <a:rPr lang="en-US" sz="6000" b="1" dirty="0">
                <a:solidFill>
                  <a:schemeClr val="bg1"/>
                </a:solidFill>
                <a:latin typeface="Arial"/>
                <a:ea typeface="Arial"/>
                <a:cs typeface="Arial"/>
                <a:sym typeface="Arial"/>
              </a:rPr>
              <a:t>Definition</a:t>
            </a:r>
            <a:endParaRPr lang="en-US" sz="6000" dirty="0">
              <a:solidFill>
                <a:schemeClr val="bg1"/>
              </a:solidFill>
            </a:endParaRPr>
          </a:p>
        </p:txBody>
      </p:sp>
    </p:spTree>
    <p:extLst>
      <p:ext uri="{BB962C8B-B14F-4D97-AF65-F5344CB8AC3E}">
        <p14:creationId xmlns:p14="http://schemas.microsoft.com/office/powerpoint/2010/main" val="2032309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5D410-373F-540F-550C-50D6E3BC0F6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37C33D6-5046-D222-A2D7-2096E60A3B5A}"/>
              </a:ext>
            </a:extLst>
          </p:cNvPr>
          <p:cNvGrpSpPr/>
          <p:nvPr/>
        </p:nvGrpSpPr>
        <p:grpSpPr>
          <a:xfrm>
            <a:off x="-228600" y="-571500"/>
            <a:ext cx="5565999" cy="10960843"/>
            <a:chOff x="0" y="0"/>
            <a:chExt cx="1465942" cy="2886806"/>
          </a:xfrm>
        </p:grpSpPr>
        <p:sp>
          <p:nvSpPr>
            <p:cNvPr id="3" name="Freeform 3">
              <a:extLst>
                <a:ext uri="{FF2B5EF4-FFF2-40B4-BE49-F238E27FC236}">
                  <a16:creationId xmlns:a16="http://schemas.microsoft.com/office/drawing/2014/main" id="{CEB44769-59B9-52A4-CAA8-BFE897DC3258}"/>
                </a:ext>
              </a:extLst>
            </p:cNvPr>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D480B2AB-DB67-00FE-8007-20DBC108C9B7}"/>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42F80640-2515-896E-47EA-F234EC6C635B}"/>
              </a:ext>
            </a:extLst>
          </p:cNvPr>
          <p:cNvSpPr/>
          <p:nvPr/>
        </p:nvSpPr>
        <p:spPr>
          <a:xfrm>
            <a:off x="533400" y="1517115"/>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42136C1E-78C1-2CDF-B792-B3E6CF947ED0}"/>
              </a:ext>
            </a:extLst>
          </p:cNvPr>
          <p:cNvSpPr txBox="1"/>
          <p:nvPr/>
        </p:nvSpPr>
        <p:spPr>
          <a:xfrm>
            <a:off x="6099398" y="442796"/>
            <a:ext cx="11201400" cy="1517980"/>
          </a:xfrm>
          <a:prstGeom prst="rect">
            <a:avLst/>
          </a:prstGeom>
        </p:spPr>
        <p:txBody>
          <a:bodyPr wrap="square" lIns="0" tIns="0" rIns="0" bIns="0" rtlCol="0" anchor="t">
            <a:spAutoFit/>
          </a:bodyPr>
          <a:lstStyle/>
          <a:p>
            <a:pPr>
              <a:lnSpc>
                <a:spcPts val="5879"/>
              </a:lnSpc>
              <a:spcBef>
                <a:spcPct val="0"/>
              </a:spcBef>
            </a:pPr>
            <a:r>
              <a:rPr lang="en-US" sz="5000" b="1" dirty="0">
                <a:solidFill>
                  <a:srgbClr val="00205B"/>
                </a:solidFill>
                <a:latin typeface="Arial"/>
                <a:cs typeface="Arial"/>
                <a:sym typeface="Poppins Bold"/>
              </a:rPr>
              <a:t>Recognized, Off-Campus Student Organization</a:t>
            </a:r>
          </a:p>
        </p:txBody>
      </p:sp>
      <p:sp>
        <p:nvSpPr>
          <p:cNvPr id="9" name="TextBox 9">
            <a:extLst>
              <a:ext uri="{FF2B5EF4-FFF2-40B4-BE49-F238E27FC236}">
                <a16:creationId xmlns:a16="http://schemas.microsoft.com/office/drawing/2014/main" id="{AB977C06-8DBB-0D2D-DCDA-B736F1B42051}"/>
              </a:ext>
            </a:extLst>
          </p:cNvPr>
          <p:cNvSpPr txBox="1"/>
          <p:nvPr/>
        </p:nvSpPr>
        <p:spPr>
          <a:xfrm>
            <a:off x="6099398" y="2247900"/>
            <a:ext cx="11201400" cy="7326173"/>
          </a:xfrm>
          <a:prstGeom prst="rect">
            <a:avLst/>
          </a:prstGeom>
        </p:spPr>
        <p:txBody>
          <a:bodyPr wrap="square" lIns="0" tIns="0" rIns="0" bIns="0" rtlCol="0" anchor="t">
            <a:spAutoFit/>
          </a:bodyPr>
          <a:lstStyle/>
          <a:p>
            <a:pPr>
              <a:lnSpc>
                <a:spcPts val="4759"/>
              </a:lnSpc>
            </a:pPr>
            <a:r>
              <a:rPr lang="en-US" sz="3200" dirty="0">
                <a:solidFill>
                  <a:srgbClr val="00205B"/>
                </a:solidFill>
                <a:latin typeface="Arial" panose="020B0604020202020204" pitchFamily="34" charset="0"/>
                <a:ea typeface="Poppins"/>
                <a:cs typeface="Arial" panose="020B0604020202020204" pitchFamily="34" charset="0"/>
                <a:sym typeface="Poppins"/>
              </a:rPr>
              <a:t>“Recognized, Off-Campus Student Organizations: [W]here a postsecondary institution has officially recognized a student organization, the recipient’s Title IX obligations apply to sexual harassment that occurs in buildings owned or controlled by such a student organization, irrespective of whether the building is on campus or off campus, and irrespective of whether the recipient exercised substantial control over the respondent and the context of the harassment outside the fact of officially recognizing the fraternity or sorority that owns or controls the building.”</a:t>
            </a:r>
          </a:p>
          <a:p>
            <a:pPr>
              <a:lnSpc>
                <a:spcPts val="4759"/>
              </a:lnSpc>
            </a:pPr>
            <a:r>
              <a:rPr lang="en-US" sz="2200" dirty="0">
                <a:solidFill>
                  <a:srgbClr val="00205B"/>
                </a:solidFill>
                <a:latin typeface="Arial" panose="020B0604020202020204" pitchFamily="34" charset="0"/>
                <a:ea typeface="Poppins"/>
                <a:cs typeface="Arial" panose="020B0604020202020204" pitchFamily="34" charset="0"/>
                <a:sym typeface="Poppins"/>
              </a:rPr>
              <a:t>Title IX Reg.; Pages 625-626 (May 6, 2020, DoE website)</a:t>
            </a:r>
          </a:p>
          <a:p>
            <a:pPr>
              <a:lnSpc>
                <a:spcPts val="4759"/>
              </a:lnSpc>
              <a:spcBef>
                <a:spcPct val="0"/>
              </a:spcBef>
            </a:pPr>
            <a:endParaRPr lang="en-US" sz="3200" dirty="0">
              <a:solidFill>
                <a:srgbClr val="00205B"/>
              </a:solidFill>
              <a:latin typeface="Arial" panose="020B0604020202020204" pitchFamily="34" charset="0"/>
              <a:ea typeface="Poppins"/>
              <a:cs typeface="Arial" panose="020B0604020202020204" pitchFamily="34" charset="0"/>
              <a:sym typeface="Poppins"/>
            </a:endParaRPr>
          </a:p>
        </p:txBody>
      </p:sp>
      <p:sp>
        <p:nvSpPr>
          <p:cNvPr id="6" name="TextBox 5">
            <a:extLst>
              <a:ext uri="{FF2B5EF4-FFF2-40B4-BE49-F238E27FC236}">
                <a16:creationId xmlns:a16="http://schemas.microsoft.com/office/drawing/2014/main" id="{67F3BA24-B7E9-6004-84E2-DBD0E7900A75}"/>
              </a:ext>
            </a:extLst>
          </p:cNvPr>
          <p:cNvSpPr txBox="1"/>
          <p:nvPr/>
        </p:nvSpPr>
        <p:spPr>
          <a:xfrm>
            <a:off x="381000" y="442796"/>
            <a:ext cx="3906949" cy="1015663"/>
          </a:xfrm>
          <a:prstGeom prst="rect">
            <a:avLst/>
          </a:prstGeom>
          <a:noFill/>
        </p:spPr>
        <p:txBody>
          <a:bodyPr wrap="square">
            <a:spAutoFit/>
          </a:bodyPr>
          <a:lstStyle/>
          <a:p>
            <a:r>
              <a:rPr lang="en-US" sz="6000" b="1" dirty="0">
                <a:solidFill>
                  <a:schemeClr val="bg1"/>
                </a:solidFill>
                <a:latin typeface="Arial"/>
                <a:ea typeface="Arial"/>
                <a:cs typeface="Arial"/>
                <a:sym typeface="Arial"/>
              </a:rPr>
              <a:t>Definition</a:t>
            </a:r>
            <a:endParaRPr lang="en-US" sz="6000" dirty="0">
              <a:solidFill>
                <a:schemeClr val="bg1"/>
              </a:solidFill>
            </a:endParaRPr>
          </a:p>
        </p:txBody>
      </p:sp>
    </p:spTree>
    <p:extLst>
      <p:ext uri="{BB962C8B-B14F-4D97-AF65-F5344CB8AC3E}">
        <p14:creationId xmlns:p14="http://schemas.microsoft.com/office/powerpoint/2010/main" val="3916432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837EF-E17E-F8D5-AFBD-7FF09DF5FA9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340639D-9EED-0F48-11A4-04B4477F96EB}"/>
              </a:ext>
            </a:extLst>
          </p:cNvPr>
          <p:cNvGrpSpPr/>
          <p:nvPr/>
        </p:nvGrpSpPr>
        <p:grpSpPr>
          <a:xfrm>
            <a:off x="-228600" y="-571500"/>
            <a:ext cx="5565999" cy="10960843"/>
            <a:chOff x="0" y="0"/>
            <a:chExt cx="1465942" cy="2886806"/>
          </a:xfrm>
        </p:grpSpPr>
        <p:sp>
          <p:nvSpPr>
            <p:cNvPr id="3" name="Freeform 3">
              <a:extLst>
                <a:ext uri="{FF2B5EF4-FFF2-40B4-BE49-F238E27FC236}">
                  <a16:creationId xmlns:a16="http://schemas.microsoft.com/office/drawing/2014/main" id="{D59E00B0-4944-3B68-AC74-372011B518BB}"/>
                </a:ext>
              </a:extLst>
            </p:cNvPr>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734A465E-2C56-BAE1-4AEE-BACD8BB0B071}"/>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8F620137-F9B7-EDB8-A3F9-372BF900B897}"/>
              </a:ext>
            </a:extLst>
          </p:cNvPr>
          <p:cNvSpPr/>
          <p:nvPr/>
        </p:nvSpPr>
        <p:spPr>
          <a:xfrm>
            <a:off x="533400" y="1517115"/>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7ED0D49C-1CF3-87FC-D2A5-19A03C88CC6B}"/>
              </a:ext>
            </a:extLst>
          </p:cNvPr>
          <p:cNvSpPr txBox="1"/>
          <p:nvPr/>
        </p:nvSpPr>
        <p:spPr>
          <a:xfrm>
            <a:off x="6099398" y="760497"/>
            <a:ext cx="11201400" cy="1513235"/>
          </a:xfrm>
          <a:prstGeom prst="rect">
            <a:avLst/>
          </a:prstGeom>
        </p:spPr>
        <p:txBody>
          <a:bodyPr wrap="square" lIns="0" tIns="0" rIns="0" bIns="0" rtlCol="0" anchor="t">
            <a:spAutoFit/>
          </a:bodyPr>
          <a:lstStyle/>
          <a:p>
            <a:pPr>
              <a:lnSpc>
                <a:spcPts val="5879"/>
              </a:lnSpc>
              <a:spcBef>
                <a:spcPct val="0"/>
              </a:spcBef>
            </a:pPr>
            <a:r>
              <a:rPr lang="en-US" sz="5000" b="1" dirty="0">
                <a:solidFill>
                  <a:srgbClr val="00205B"/>
                </a:solidFill>
                <a:latin typeface="Arial"/>
                <a:cs typeface="Arial"/>
                <a:sym typeface="Poppins Bold"/>
              </a:rPr>
              <a:t>Misconduct Outside Education Program or Activity</a:t>
            </a:r>
          </a:p>
        </p:txBody>
      </p:sp>
      <p:sp>
        <p:nvSpPr>
          <p:cNvPr id="9" name="TextBox 9">
            <a:extLst>
              <a:ext uri="{FF2B5EF4-FFF2-40B4-BE49-F238E27FC236}">
                <a16:creationId xmlns:a16="http://schemas.microsoft.com/office/drawing/2014/main" id="{A3486E13-4683-A24C-39D7-7E4157BDBD3F}"/>
              </a:ext>
            </a:extLst>
          </p:cNvPr>
          <p:cNvSpPr txBox="1"/>
          <p:nvPr/>
        </p:nvSpPr>
        <p:spPr>
          <a:xfrm>
            <a:off x="6099398" y="2933700"/>
            <a:ext cx="11201400" cy="4863960"/>
          </a:xfrm>
          <a:prstGeom prst="rect">
            <a:avLst/>
          </a:prstGeom>
        </p:spPr>
        <p:txBody>
          <a:bodyPr wrap="square" lIns="0" tIns="0" rIns="0" bIns="0" rtlCol="0" anchor="t">
            <a:spAutoFit/>
          </a:bodyPr>
          <a:lstStyle/>
          <a:p>
            <a:pPr>
              <a:lnSpc>
                <a:spcPts val="4759"/>
              </a:lnSpc>
            </a:pPr>
            <a:r>
              <a:rPr lang="en-US" sz="3200" dirty="0">
                <a:solidFill>
                  <a:srgbClr val="00205B"/>
                </a:solidFill>
                <a:latin typeface="Arial" panose="020B0604020202020204" pitchFamily="34" charset="0"/>
                <a:ea typeface="Poppins"/>
                <a:cs typeface="Arial" panose="020B0604020202020204" pitchFamily="34" charset="0"/>
                <a:sym typeface="Poppins"/>
              </a:rPr>
              <a:t>Discretion to Levy Separate Conduct Charges for Misconduct Outside Education Program or Activity: [N]</a:t>
            </a:r>
            <a:r>
              <a:rPr lang="en-US" sz="3200" dirty="0" err="1">
                <a:solidFill>
                  <a:srgbClr val="00205B"/>
                </a:solidFill>
                <a:latin typeface="Arial" panose="020B0604020202020204" pitchFamily="34" charset="0"/>
                <a:ea typeface="Poppins"/>
                <a:cs typeface="Arial" panose="020B0604020202020204" pitchFamily="34" charset="0"/>
                <a:sym typeface="Poppins"/>
              </a:rPr>
              <a:t>othing</a:t>
            </a:r>
            <a:r>
              <a:rPr lang="en-US" sz="3200" dirty="0">
                <a:solidFill>
                  <a:srgbClr val="00205B"/>
                </a:solidFill>
                <a:latin typeface="Arial" panose="020B0604020202020204" pitchFamily="34" charset="0"/>
                <a:ea typeface="Poppins"/>
                <a:cs typeface="Arial" panose="020B0604020202020204" pitchFamily="34" charset="0"/>
                <a:sym typeface="Poppins"/>
              </a:rPr>
              <a:t> in the final regulations precludes the recipient from choosing to also address allegations of conduct outside the recipient’s education program or activity.”</a:t>
            </a:r>
          </a:p>
          <a:p>
            <a:pPr>
              <a:lnSpc>
                <a:spcPts val="4759"/>
              </a:lnSpc>
            </a:pPr>
            <a:r>
              <a:rPr lang="en-US" sz="2200" dirty="0">
                <a:solidFill>
                  <a:srgbClr val="00205B"/>
                </a:solidFill>
                <a:latin typeface="Arial" panose="020B0604020202020204" pitchFamily="34" charset="0"/>
                <a:ea typeface="Poppins"/>
                <a:cs typeface="Arial" panose="020B0604020202020204" pitchFamily="34" charset="0"/>
                <a:sym typeface="Poppins"/>
              </a:rPr>
              <a:t>•Title IX Reg.; Pages 631 and 634 (May 6, 2020, DoE website)</a:t>
            </a:r>
          </a:p>
          <a:p>
            <a:pPr>
              <a:lnSpc>
                <a:spcPts val="4759"/>
              </a:lnSpc>
            </a:pPr>
            <a:endParaRPr lang="en-US" sz="3200" dirty="0">
              <a:solidFill>
                <a:srgbClr val="00205B"/>
              </a:solidFill>
              <a:latin typeface="Arial" panose="020B0604020202020204" pitchFamily="34" charset="0"/>
              <a:ea typeface="Poppins"/>
              <a:cs typeface="Arial" panose="020B0604020202020204" pitchFamily="34" charset="0"/>
              <a:sym typeface="Poppins"/>
            </a:endParaRPr>
          </a:p>
          <a:p>
            <a:pPr>
              <a:lnSpc>
                <a:spcPts val="4759"/>
              </a:lnSpc>
              <a:spcBef>
                <a:spcPct val="0"/>
              </a:spcBef>
            </a:pPr>
            <a:endParaRPr lang="en-US" sz="3200" dirty="0">
              <a:solidFill>
                <a:srgbClr val="00205B"/>
              </a:solidFill>
              <a:latin typeface="Arial" panose="020B0604020202020204" pitchFamily="34" charset="0"/>
              <a:ea typeface="Poppins"/>
              <a:cs typeface="Arial" panose="020B0604020202020204" pitchFamily="34" charset="0"/>
              <a:sym typeface="Poppins"/>
            </a:endParaRPr>
          </a:p>
        </p:txBody>
      </p:sp>
      <p:sp>
        <p:nvSpPr>
          <p:cNvPr id="6" name="TextBox 5">
            <a:extLst>
              <a:ext uri="{FF2B5EF4-FFF2-40B4-BE49-F238E27FC236}">
                <a16:creationId xmlns:a16="http://schemas.microsoft.com/office/drawing/2014/main" id="{BE5E68A6-E1C4-D764-0FEE-E4B740EDBC34}"/>
              </a:ext>
            </a:extLst>
          </p:cNvPr>
          <p:cNvSpPr txBox="1"/>
          <p:nvPr/>
        </p:nvSpPr>
        <p:spPr>
          <a:xfrm>
            <a:off x="381000" y="442796"/>
            <a:ext cx="3906949" cy="1015663"/>
          </a:xfrm>
          <a:prstGeom prst="rect">
            <a:avLst/>
          </a:prstGeom>
          <a:noFill/>
        </p:spPr>
        <p:txBody>
          <a:bodyPr wrap="square">
            <a:spAutoFit/>
          </a:bodyPr>
          <a:lstStyle/>
          <a:p>
            <a:r>
              <a:rPr lang="en-US" sz="6000" b="1" dirty="0">
                <a:solidFill>
                  <a:schemeClr val="bg1"/>
                </a:solidFill>
                <a:latin typeface="Arial"/>
                <a:ea typeface="Arial"/>
                <a:cs typeface="Arial"/>
                <a:sym typeface="Arial"/>
              </a:rPr>
              <a:t>Definition</a:t>
            </a:r>
            <a:endParaRPr lang="en-US" sz="6000" dirty="0">
              <a:solidFill>
                <a:schemeClr val="bg1"/>
              </a:solidFill>
            </a:endParaRPr>
          </a:p>
        </p:txBody>
      </p:sp>
    </p:spTree>
    <p:extLst>
      <p:ext uri="{BB962C8B-B14F-4D97-AF65-F5344CB8AC3E}">
        <p14:creationId xmlns:p14="http://schemas.microsoft.com/office/powerpoint/2010/main" val="37315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B666A-E77D-6504-679A-0A393D9C095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ED37C55-DCF1-FB12-6195-3FA14A3DB3C2}"/>
              </a:ext>
            </a:extLst>
          </p:cNvPr>
          <p:cNvGrpSpPr/>
          <p:nvPr/>
        </p:nvGrpSpPr>
        <p:grpSpPr>
          <a:xfrm>
            <a:off x="-228600" y="-571500"/>
            <a:ext cx="5565999" cy="10960843"/>
            <a:chOff x="0" y="0"/>
            <a:chExt cx="1465942" cy="2886806"/>
          </a:xfrm>
        </p:grpSpPr>
        <p:sp>
          <p:nvSpPr>
            <p:cNvPr id="3" name="Freeform 3">
              <a:extLst>
                <a:ext uri="{FF2B5EF4-FFF2-40B4-BE49-F238E27FC236}">
                  <a16:creationId xmlns:a16="http://schemas.microsoft.com/office/drawing/2014/main" id="{ECF1C952-0636-C5BC-C592-CD91A1275108}"/>
                </a:ext>
              </a:extLst>
            </p:cNvPr>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A70FF9A5-9233-E57F-BD69-83E293EF4E05}"/>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24E5CF95-5310-4997-3EAC-C1837774AA5A}"/>
              </a:ext>
            </a:extLst>
          </p:cNvPr>
          <p:cNvSpPr/>
          <p:nvPr/>
        </p:nvSpPr>
        <p:spPr>
          <a:xfrm>
            <a:off x="533400" y="1517115"/>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20CA3661-058E-288D-AC87-0089329D6D5E}"/>
              </a:ext>
            </a:extLst>
          </p:cNvPr>
          <p:cNvSpPr txBox="1"/>
          <p:nvPr/>
        </p:nvSpPr>
        <p:spPr>
          <a:xfrm>
            <a:off x="6099398" y="760497"/>
            <a:ext cx="11201400" cy="756617"/>
          </a:xfrm>
          <a:prstGeom prst="rect">
            <a:avLst/>
          </a:prstGeom>
        </p:spPr>
        <p:txBody>
          <a:bodyPr wrap="square" lIns="0" tIns="0" rIns="0" bIns="0" rtlCol="0" anchor="t">
            <a:spAutoFit/>
          </a:bodyPr>
          <a:lstStyle/>
          <a:p>
            <a:pPr>
              <a:lnSpc>
                <a:spcPts val="5879"/>
              </a:lnSpc>
              <a:spcBef>
                <a:spcPct val="0"/>
              </a:spcBef>
            </a:pPr>
            <a:r>
              <a:rPr lang="en-US" sz="5000" b="1" dirty="0">
                <a:solidFill>
                  <a:srgbClr val="00205B"/>
                </a:solidFill>
                <a:latin typeface="Arial"/>
                <a:cs typeface="Arial"/>
                <a:sym typeface="Poppins Bold"/>
              </a:rPr>
              <a:t>Formal Complaint</a:t>
            </a:r>
          </a:p>
        </p:txBody>
      </p:sp>
      <p:sp>
        <p:nvSpPr>
          <p:cNvPr id="9" name="TextBox 9">
            <a:extLst>
              <a:ext uri="{FF2B5EF4-FFF2-40B4-BE49-F238E27FC236}">
                <a16:creationId xmlns:a16="http://schemas.microsoft.com/office/drawing/2014/main" id="{B74C767B-2B77-A514-EF15-2078BD173333}"/>
              </a:ext>
            </a:extLst>
          </p:cNvPr>
          <p:cNvSpPr txBox="1"/>
          <p:nvPr/>
        </p:nvSpPr>
        <p:spPr>
          <a:xfrm>
            <a:off x="6099398" y="2933700"/>
            <a:ext cx="11201400" cy="4023666"/>
          </a:xfrm>
          <a:prstGeom prst="rect">
            <a:avLst/>
          </a:prstGeom>
        </p:spPr>
        <p:txBody>
          <a:bodyPr wrap="square" lIns="0" tIns="0" rIns="0" bIns="0" rtlCol="0" anchor="t">
            <a:spAutoFit/>
          </a:bodyPr>
          <a:lstStyle/>
          <a:p>
            <a:r>
              <a:rPr lang="en-US" sz="3600" dirty="0">
                <a:solidFill>
                  <a:srgbClr val="00205B"/>
                </a:solidFill>
                <a:latin typeface="Arial" panose="020B0604020202020204" pitchFamily="34" charset="0"/>
                <a:ea typeface="Poppins"/>
                <a:cs typeface="Arial" panose="020B0604020202020204" pitchFamily="34" charset="0"/>
                <a:sym typeface="Poppins"/>
              </a:rPr>
              <a:t>“[A] document filed by a complainant or signed by the Title IX Coordinator alleging sexual harassment against a respondent and requesting that the recipient investigate the allegation of sexual harassment.”</a:t>
            </a:r>
          </a:p>
          <a:p>
            <a:pPr>
              <a:lnSpc>
                <a:spcPts val="4759"/>
              </a:lnSpc>
            </a:pPr>
            <a:r>
              <a:rPr lang="en-US" sz="2200" dirty="0">
                <a:solidFill>
                  <a:srgbClr val="00205B"/>
                </a:solidFill>
                <a:latin typeface="Arial" panose="020B0604020202020204" pitchFamily="34" charset="0"/>
                <a:ea typeface="Poppins"/>
                <a:cs typeface="Arial" panose="020B0604020202020204" pitchFamily="34" charset="0"/>
                <a:sym typeface="Poppins"/>
              </a:rPr>
              <a:t>34 CFR Sec. 106.30</a:t>
            </a:r>
          </a:p>
          <a:p>
            <a:pPr>
              <a:lnSpc>
                <a:spcPts val="4759"/>
              </a:lnSpc>
            </a:pPr>
            <a:endParaRPr lang="en-US" sz="3200" dirty="0">
              <a:solidFill>
                <a:srgbClr val="00205B"/>
              </a:solidFill>
              <a:latin typeface="Poppins"/>
              <a:ea typeface="Poppins"/>
              <a:cs typeface="Poppins"/>
              <a:sym typeface="Poppins"/>
            </a:endParaRPr>
          </a:p>
          <a:p>
            <a:pPr>
              <a:lnSpc>
                <a:spcPts val="4759"/>
              </a:lnSpc>
              <a:spcBef>
                <a:spcPct val="0"/>
              </a:spcBef>
            </a:pPr>
            <a:endParaRPr lang="en-US" sz="3200" dirty="0">
              <a:solidFill>
                <a:srgbClr val="00205B"/>
              </a:solidFill>
              <a:latin typeface="Poppins"/>
              <a:ea typeface="Poppins"/>
              <a:cs typeface="Poppins"/>
              <a:sym typeface="Poppins"/>
            </a:endParaRPr>
          </a:p>
        </p:txBody>
      </p:sp>
      <p:sp>
        <p:nvSpPr>
          <p:cNvPr id="6" name="TextBox 5">
            <a:extLst>
              <a:ext uri="{FF2B5EF4-FFF2-40B4-BE49-F238E27FC236}">
                <a16:creationId xmlns:a16="http://schemas.microsoft.com/office/drawing/2014/main" id="{46DED0AB-C60C-9F1A-1467-3650E0F73AEB}"/>
              </a:ext>
            </a:extLst>
          </p:cNvPr>
          <p:cNvSpPr txBox="1"/>
          <p:nvPr/>
        </p:nvSpPr>
        <p:spPr>
          <a:xfrm>
            <a:off x="381000" y="442796"/>
            <a:ext cx="3906949" cy="1015663"/>
          </a:xfrm>
          <a:prstGeom prst="rect">
            <a:avLst/>
          </a:prstGeom>
          <a:noFill/>
        </p:spPr>
        <p:txBody>
          <a:bodyPr wrap="square">
            <a:spAutoFit/>
          </a:bodyPr>
          <a:lstStyle/>
          <a:p>
            <a:r>
              <a:rPr lang="en-US" sz="6000" b="1" dirty="0">
                <a:solidFill>
                  <a:schemeClr val="bg1"/>
                </a:solidFill>
                <a:latin typeface="Arial"/>
                <a:ea typeface="Arial"/>
                <a:cs typeface="Arial"/>
                <a:sym typeface="Arial"/>
              </a:rPr>
              <a:t>Definition</a:t>
            </a:r>
            <a:endParaRPr lang="en-US" sz="6000" dirty="0">
              <a:solidFill>
                <a:schemeClr val="bg1"/>
              </a:solidFill>
            </a:endParaRPr>
          </a:p>
        </p:txBody>
      </p:sp>
    </p:spTree>
    <p:extLst>
      <p:ext uri="{BB962C8B-B14F-4D97-AF65-F5344CB8AC3E}">
        <p14:creationId xmlns:p14="http://schemas.microsoft.com/office/powerpoint/2010/main" val="1573423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1C55A-5D0A-B2C5-51EA-DEA344C8B82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EDDE820-3067-27EC-54B2-34DFEC635BE3}"/>
              </a:ext>
            </a:extLst>
          </p:cNvPr>
          <p:cNvGrpSpPr/>
          <p:nvPr/>
        </p:nvGrpSpPr>
        <p:grpSpPr>
          <a:xfrm>
            <a:off x="-228600" y="-571500"/>
            <a:ext cx="5565999" cy="10960843"/>
            <a:chOff x="0" y="0"/>
            <a:chExt cx="1465942" cy="2886806"/>
          </a:xfrm>
        </p:grpSpPr>
        <p:sp>
          <p:nvSpPr>
            <p:cNvPr id="3" name="Freeform 3">
              <a:extLst>
                <a:ext uri="{FF2B5EF4-FFF2-40B4-BE49-F238E27FC236}">
                  <a16:creationId xmlns:a16="http://schemas.microsoft.com/office/drawing/2014/main" id="{30831608-0FCA-1500-9BE8-05FB0214DAD1}"/>
                </a:ext>
              </a:extLst>
            </p:cNvPr>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86835F0D-1DBA-C166-1D57-DD0C8200C37C}"/>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D292FE35-E71F-C81B-BF85-A0F369FE37D7}"/>
              </a:ext>
            </a:extLst>
          </p:cNvPr>
          <p:cNvSpPr/>
          <p:nvPr/>
        </p:nvSpPr>
        <p:spPr>
          <a:xfrm>
            <a:off x="533400" y="1517115"/>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B8E25E08-42F9-50C5-F369-1D1849622DA7}"/>
              </a:ext>
            </a:extLst>
          </p:cNvPr>
          <p:cNvSpPr txBox="1"/>
          <p:nvPr/>
        </p:nvSpPr>
        <p:spPr>
          <a:xfrm>
            <a:off x="6099398" y="760497"/>
            <a:ext cx="11201400" cy="756617"/>
          </a:xfrm>
          <a:prstGeom prst="rect">
            <a:avLst/>
          </a:prstGeom>
        </p:spPr>
        <p:txBody>
          <a:bodyPr wrap="square" lIns="0" tIns="0" rIns="0" bIns="0" rtlCol="0" anchor="t">
            <a:spAutoFit/>
          </a:bodyPr>
          <a:lstStyle/>
          <a:p>
            <a:pPr>
              <a:lnSpc>
                <a:spcPts val="5879"/>
              </a:lnSpc>
              <a:spcBef>
                <a:spcPct val="0"/>
              </a:spcBef>
            </a:pPr>
            <a:r>
              <a:rPr lang="en-US" sz="5000" b="1" dirty="0">
                <a:solidFill>
                  <a:srgbClr val="00205B"/>
                </a:solidFill>
                <a:latin typeface="Arial"/>
                <a:cs typeface="Arial"/>
                <a:sym typeface="Poppins Bold"/>
              </a:rPr>
              <a:t>Complainant</a:t>
            </a:r>
          </a:p>
        </p:txBody>
      </p:sp>
      <p:sp>
        <p:nvSpPr>
          <p:cNvPr id="9" name="TextBox 9">
            <a:extLst>
              <a:ext uri="{FF2B5EF4-FFF2-40B4-BE49-F238E27FC236}">
                <a16:creationId xmlns:a16="http://schemas.microsoft.com/office/drawing/2014/main" id="{1FB58DE2-3990-F926-21EA-A00B8AC44BEB}"/>
              </a:ext>
            </a:extLst>
          </p:cNvPr>
          <p:cNvSpPr txBox="1"/>
          <p:nvPr/>
        </p:nvSpPr>
        <p:spPr>
          <a:xfrm>
            <a:off x="6099398" y="2933700"/>
            <a:ext cx="11201400" cy="4863960"/>
          </a:xfrm>
          <a:prstGeom prst="rect">
            <a:avLst/>
          </a:prstGeom>
        </p:spPr>
        <p:txBody>
          <a:bodyPr wrap="square" lIns="0" tIns="0" rIns="0" bIns="0" rtlCol="0" anchor="t">
            <a:spAutoFit/>
          </a:bodyPr>
          <a:lstStyle/>
          <a:p>
            <a:pPr>
              <a:lnSpc>
                <a:spcPts val="4759"/>
              </a:lnSpc>
            </a:pPr>
            <a:r>
              <a:rPr lang="en-US" sz="3200" dirty="0">
                <a:solidFill>
                  <a:srgbClr val="00205B"/>
                </a:solidFill>
                <a:latin typeface="Arial  "/>
                <a:ea typeface="Poppins"/>
                <a:cs typeface="Poppins"/>
                <a:sym typeface="Poppins"/>
              </a:rPr>
              <a:t>“[A]n individual who is alleged to be the victim of conduct that could constitute sexual harassment.”</a:t>
            </a:r>
          </a:p>
          <a:p>
            <a:pPr>
              <a:lnSpc>
                <a:spcPts val="4759"/>
              </a:lnSpc>
            </a:pPr>
            <a:r>
              <a:rPr lang="en-US" sz="2200" dirty="0">
                <a:solidFill>
                  <a:srgbClr val="00205B"/>
                </a:solidFill>
                <a:latin typeface="Arial  "/>
                <a:ea typeface="Poppins"/>
                <a:cs typeface="Poppins"/>
                <a:sym typeface="Poppins"/>
              </a:rPr>
              <a:t>34 CFR Sec. 106.30</a:t>
            </a:r>
          </a:p>
          <a:p>
            <a:pPr>
              <a:lnSpc>
                <a:spcPts val="4759"/>
              </a:lnSpc>
            </a:pPr>
            <a:r>
              <a:rPr lang="en-US" sz="3200" dirty="0">
                <a:solidFill>
                  <a:srgbClr val="00205B"/>
                </a:solidFill>
                <a:latin typeface="Arial  "/>
                <a:ea typeface="Poppins"/>
                <a:cs typeface="Poppins"/>
                <a:sym typeface="Poppins"/>
              </a:rPr>
              <a:t>“Complainant Connection to Education Program or Activity: [A] complainant must be participating in, or attempting to participate in, the recipient’s education program or activity at the time of filing a formal complaint.”</a:t>
            </a:r>
          </a:p>
          <a:p>
            <a:pPr>
              <a:lnSpc>
                <a:spcPts val="4759"/>
              </a:lnSpc>
              <a:spcBef>
                <a:spcPct val="0"/>
              </a:spcBef>
            </a:pPr>
            <a:r>
              <a:rPr lang="en-US" sz="2200" dirty="0">
                <a:solidFill>
                  <a:srgbClr val="00205B"/>
                </a:solidFill>
                <a:latin typeface="Arial  "/>
                <a:ea typeface="Poppins"/>
                <a:cs typeface="Poppins"/>
                <a:sym typeface="Poppins"/>
              </a:rPr>
              <a:t>Title IX Reg.; Pages 411 and 708 (May 6, 2020, DoE website)</a:t>
            </a:r>
          </a:p>
        </p:txBody>
      </p:sp>
      <p:sp>
        <p:nvSpPr>
          <p:cNvPr id="6" name="TextBox 5">
            <a:extLst>
              <a:ext uri="{FF2B5EF4-FFF2-40B4-BE49-F238E27FC236}">
                <a16:creationId xmlns:a16="http://schemas.microsoft.com/office/drawing/2014/main" id="{7A72B421-0B89-5510-8F94-F82AA03184DF}"/>
              </a:ext>
            </a:extLst>
          </p:cNvPr>
          <p:cNvSpPr txBox="1"/>
          <p:nvPr/>
        </p:nvSpPr>
        <p:spPr>
          <a:xfrm>
            <a:off x="381000" y="442796"/>
            <a:ext cx="3906949" cy="1015663"/>
          </a:xfrm>
          <a:prstGeom prst="rect">
            <a:avLst/>
          </a:prstGeom>
          <a:noFill/>
        </p:spPr>
        <p:txBody>
          <a:bodyPr wrap="square">
            <a:spAutoFit/>
          </a:bodyPr>
          <a:lstStyle/>
          <a:p>
            <a:r>
              <a:rPr lang="en-US" sz="6000" b="1" dirty="0">
                <a:solidFill>
                  <a:schemeClr val="bg1"/>
                </a:solidFill>
                <a:latin typeface="Arial"/>
                <a:ea typeface="Arial"/>
                <a:cs typeface="Arial"/>
                <a:sym typeface="Arial"/>
              </a:rPr>
              <a:t>Definition</a:t>
            </a:r>
            <a:endParaRPr lang="en-US" sz="6000" dirty="0">
              <a:solidFill>
                <a:schemeClr val="bg1"/>
              </a:solidFill>
            </a:endParaRPr>
          </a:p>
        </p:txBody>
      </p:sp>
    </p:spTree>
    <p:extLst>
      <p:ext uri="{BB962C8B-B14F-4D97-AF65-F5344CB8AC3E}">
        <p14:creationId xmlns:p14="http://schemas.microsoft.com/office/powerpoint/2010/main" val="403917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A81B0-94DC-F9A6-A6CC-A87ADB4A962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9A3CE8F-A138-54C6-6EA1-CF7B8F6916BE}"/>
              </a:ext>
            </a:extLst>
          </p:cNvPr>
          <p:cNvGrpSpPr/>
          <p:nvPr/>
        </p:nvGrpSpPr>
        <p:grpSpPr>
          <a:xfrm>
            <a:off x="-228600" y="-571500"/>
            <a:ext cx="5565999" cy="10960843"/>
            <a:chOff x="0" y="0"/>
            <a:chExt cx="1465942" cy="2886806"/>
          </a:xfrm>
        </p:grpSpPr>
        <p:sp>
          <p:nvSpPr>
            <p:cNvPr id="3" name="Freeform 3">
              <a:extLst>
                <a:ext uri="{FF2B5EF4-FFF2-40B4-BE49-F238E27FC236}">
                  <a16:creationId xmlns:a16="http://schemas.microsoft.com/office/drawing/2014/main" id="{8488C922-4FB0-8938-C01E-EDA925312431}"/>
                </a:ext>
              </a:extLst>
            </p:cNvPr>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578C7FA7-558D-0AD9-E913-DB22B605CEC7}"/>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89E3F1D1-4A44-0E31-7DA0-B1943C6AFC9B}"/>
              </a:ext>
            </a:extLst>
          </p:cNvPr>
          <p:cNvSpPr/>
          <p:nvPr/>
        </p:nvSpPr>
        <p:spPr>
          <a:xfrm>
            <a:off x="533400" y="1517115"/>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B5F0E688-4420-2129-082A-1A5661EE8D4E}"/>
              </a:ext>
            </a:extLst>
          </p:cNvPr>
          <p:cNvSpPr txBox="1"/>
          <p:nvPr/>
        </p:nvSpPr>
        <p:spPr>
          <a:xfrm>
            <a:off x="6099398" y="760497"/>
            <a:ext cx="11201400" cy="756617"/>
          </a:xfrm>
          <a:prstGeom prst="rect">
            <a:avLst/>
          </a:prstGeom>
        </p:spPr>
        <p:txBody>
          <a:bodyPr wrap="square" lIns="0" tIns="0" rIns="0" bIns="0" rtlCol="0" anchor="t">
            <a:spAutoFit/>
          </a:bodyPr>
          <a:lstStyle/>
          <a:p>
            <a:pPr>
              <a:lnSpc>
                <a:spcPts val="5879"/>
              </a:lnSpc>
              <a:spcBef>
                <a:spcPct val="0"/>
              </a:spcBef>
            </a:pPr>
            <a:r>
              <a:rPr lang="en-US" sz="5000" b="1" dirty="0">
                <a:solidFill>
                  <a:srgbClr val="00205B"/>
                </a:solidFill>
                <a:latin typeface="Arial"/>
                <a:cs typeface="Arial"/>
                <a:sym typeface="Poppins Bold"/>
              </a:rPr>
              <a:t>Respondent</a:t>
            </a:r>
          </a:p>
        </p:txBody>
      </p:sp>
      <p:sp>
        <p:nvSpPr>
          <p:cNvPr id="9" name="TextBox 9">
            <a:extLst>
              <a:ext uri="{FF2B5EF4-FFF2-40B4-BE49-F238E27FC236}">
                <a16:creationId xmlns:a16="http://schemas.microsoft.com/office/drawing/2014/main" id="{3D4D4F95-47F3-3A4D-6350-45C952E3D184}"/>
              </a:ext>
            </a:extLst>
          </p:cNvPr>
          <p:cNvSpPr txBox="1"/>
          <p:nvPr/>
        </p:nvSpPr>
        <p:spPr>
          <a:xfrm>
            <a:off x="6082986" y="2095500"/>
            <a:ext cx="11201400" cy="7941726"/>
          </a:xfrm>
          <a:prstGeom prst="rect">
            <a:avLst/>
          </a:prstGeom>
        </p:spPr>
        <p:txBody>
          <a:bodyPr wrap="square" lIns="0" tIns="0" rIns="0" bIns="0" rtlCol="0" anchor="t">
            <a:spAutoFit/>
          </a:bodyPr>
          <a:lstStyle/>
          <a:p>
            <a:pPr>
              <a:lnSpc>
                <a:spcPts val="4759"/>
              </a:lnSpc>
            </a:pPr>
            <a:r>
              <a:rPr lang="en-US" sz="3600" dirty="0">
                <a:solidFill>
                  <a:srgbClr val="00205B"/>
                </a:solidFill>
                <a:latin typeface="Arial" panose="020B0604020202020204" pitchFamily="34" charset="0"/>
                <a:ea typeface="Poppins"/>
                <a:cs typeface="Arial" panose="020B0604020202020204" pitchFamily="34" charset="0"/>
                <a:sym typeface="Poppins"/>
              </a:rPr>
              <a:t>“[A]n individual who has been reported to be the perpetrator of conduct that could constitute sexual harassment.”</a:t>
            </a:r>
          </a:p>
          <a:p>
            <a:pPr>
              <a:lnSpc>
                <a:spcPts val="4759"/>
              </a:lnSpc>
            </a:pPr>
            <a:r>
              <a:rPr lang="en-US" sz="2200" dirty="0">
                <a:solidFill>
                  <a:srgbClr val="00205B"/>
                </a:solidFill>
                <a:latin typeface="Arial" panose="020B0604020202020204" pitchFamily="34" charset="0"/>
                <a:ea typeface="Poppins"/>
                <a:cs typeface="Arial" panose="020B0604020202020204" pitchFamily="34" charset="0"/>
                <a:sym typeface="Poppins"/>
              </a:rPr>
              <a:t>34 CFR Sec. 106.30</a:t>
            </a:r>
          </a:p>
          <a:p>
            <a:pPr>
              <a:lnSpc>
                <a:spcPts val="4759"/>
              </a:lnSpc>
            </a:pPr>
            <a:endParaRPr lang="en-US" sz="3200" dirty="0">
              <a:solidFill>
                <a:srgbClr val="00205B"/>
              </a:solidFill>
              <a:latin typeface="Arial" panose="020B0604020202020204" pitchFamily="34" charset="0"/>
              <a:ea typeface="Poppins"/>
              <a:cs typeface="Arial" panose="020B0604020202020204" pitchFamily="34" charset="0"/>
              <a:sym typeface="Poppins"/>
            </a:endParaRPr>
          </a:p>
          <a:p>
            <a:pPr>
              <a:lnSpc>
                <a:spcPts val="4759"/>
              </a:lnSpc>
            </a:pPr>
            <a:r>
              <a:rPr lang="en-US" sz="3600" dirty="0">
                <a:solidFill>
                  <a:srgbClr val="00205B"/>
                </a:solidFill>
                <a:latin typeface="Arial" panose="020B0604020202020204" pitchFamily="34" charset="0"/>
                <a:ea typeface="Poppins"/>
                <a:cs typeface="Arial" panose="020B0604020202020204" pitchFamily="34" charset="0"/>
                <a:sym typeface="Poppins"/>
              </a:rPr>
              <a:t>“Student, Employee, and Faculty Respondents: [A]</a:t>
            </a:r>
            <a:r>
              <a:rPr lang="en-US" sz="3600" dirty="0" err="1">
                <a:solidFill>
                  <a:srgbClr val="00205B"/>
                </a:solidFill>
                <a:latin typeface="Arial" panose="020B0604020202020204" pitchFamily="34" charset="0"/>
                <a:ea typeface="Poppins"/>
                <a:cs typeface="Arial" panose="020B0604020202020204" pitchFamily="34" charset="0"/>
                <a:sym typeface="Poppins"/>
              </a:rPr>
              <a:t>ny</a:t>
            </a:r>
            <a:r>
              <a:rPr lang="en-US" sz="3600" dirty="0">
                <a:solidFill>
                  <a:srgbClr val="00205B"/>
                </a:solidFill>
                <a:latin typeface="Arial" panose="020B0604020202020204" pitchFamily="34" charset="0"/>
                <a:ea typeface="Poppins"/>
                <a:cs typeface="Arial" panose="020B0604020202020204" pitchFamily="34" charset="0"/>
                <a:sym typeface="Poppins"/>
              </a:rPr>
              <a:t> “individual” can be a respondent, whether such individual is a student, faculty member, another employee of the recipient, or other person with or without any affiliation with the recipient.”</a:t>
            </a:r>
          </a:p>
          <a:p>
            <a:pPr>
              <a:lnSpc>
                <a:spcPts val="4759"/>
              </a:lnSpc>
            </a:pPr>
            <a:r>
              <a:rPr lang="en-US" sz="2200" dirty="0">
                <a:solidFill>
                  <a:srgbClr val="00205B"/>
                </a:solidFill>
                <a:latin typeface="Arial" panose="020B0604020202020204" pitchFamily="34" charset="0"/>
                <a:ea typeface="Poppins"/>
                <a:cs typeface="Arial" panose="020B0604020202020204" pitchFamily="34" charset="0"/>
                <a:sym typeface="Poppins"/>
              </a:rPr>
              <a:t>Title IX Reg.; Page 146 (May 6, 2020, DoE website)</a:t>
            </a:r>
          </a:p>
          <a:p>
            <a:pPr>
              <a:lnSpc>
                <a:spcPts val="4759"/>
              </a:lnSpc>
            </a:pPr>
            <a:endParaRPr lang="en-US" sz="3200" dirty="0">
              <a:solidFill>
                <a:srgbClr val="00205B"/>
              </a:solidFill>
              <a:latin typeface="Arial" panose="020B0604020202020204" pitchFamily="34" charset="0"/>
              <a:ea typeface="Poppins"/>
              <a:cs typeface="Arial" panose="020B0604020202020204" pitchFamily="34" charset="0"/>
              <a:sym typeface="Poppins"/>
            </a:endParaRPr>
          </a:p>
          <a:p>
            <a:pPr>
              <a:lnSpc>
                <a:spcPts val="4759"/>
              </a:lnSpc>
              <a:spcBef>
                <a:spcPct val="0"/>
              </a:spcBef>
            </a:pPr>
            <a:endParaRPr lang="en-US" sz="3200" dirty="0">
              <a:solidFill>
                <a:srgbClr val="00205B"/>
              </a:solidFill>
              <a:latin typeface="Arial" panose="020B0604020202020204" pitchFamily="34" charset="0"/>
              <a:ea typeface="Poppins"/>
              <a:cs typeface="Arial" panose="020B0604020202020204" pitchFamily="34" charset="0"/>
              <a:sym typeface="Poppins"/>
            </a:endParaRPr>
          </a:p>
        </p:txBody>
      </p:sp>
      <p:sp>
        <p:nvSpPr>
          <p:cNvPr id="6" name="TextBox 5">
            <a:extLst>
              <a:ext uri="{FF2B5EF4-FFF2-40B4-BE49-F238E27FC236}">
                <a16:creationId xmlns:a16="http://schemas.microsoft.com/office/drawing/2014/main" id="{757DF46D-6FB7-FEBA-E33E-F9920AA78C96}"/>
              </a:ext>
            </a:extLst>
          </p:cNvPr>
          <p:cNvSpPr txBox="1"/>
          <p:nvPr/>
        </p:nvSpPr>
        <p:spPr>
          <a:xfrm>
            <a:off x="381000" y="442796"/>
            <a:ext cx="3906949" cy="1015663"/>
          </a:xfrm>
          <a:prstGeom prst="rect">
            <a:avLst/>
          </a:prstGeom>
          <a:noFill/>
        </p:spPr>
        <p:txBody>
          <a:bodyPr wrap="square">
            <a:spAutoFit/>
          </a:bodyPr>
          <a:lstStyle/>
          <a:p>
            <a:r>
              <a:rPr lang="en-US" sz="6000" b="1" dirty="0">
                <a:solidFill>
                  <a:schemeClr val="bg1"/>
                </a:solidFill>
                <a:latin typeface="Arial"/>
                <a:ea typeface="Arial"/>
                <a:cs typeface="Arial"/>
                <a:sym typeface="Arial"/>
              </a:rPr>
              <a:t>Definition</a:t>
            </a:r>
            <a:endParaRPr lang="en-US" sz="6000" dirty="0">
              <a:solidFill>
                <a:schemeClr val="bg1"/>
              </a:solidFill>
            </a:endParaRPr>
          </a:p>
        </p:txBody>
      </p:sp>
    </p:spTree>
    <p:extLst>
      <p:ext uri="{BB962C8B-B14F-4D97-AF65-F5344CB8AC3E}">
        <p14:creationId xmlns:p14="http://schemas.microsoft.com/office/powerpoint/2010/main" val="2022333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391C5-C01F-3B34-BE26-83E3C00EE3B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8C7D9B5-E2C9-DC7C-D00D-B9AD729AD9C8}"/>
              </a:ext>
            </a:extLst>
          </p:cNvPr>
          <p:cNvGrpSpPr/>
          <p:nvPr/>
        </p:nvGrpSpPr>
        <p:grpSpPr>
          <a:xfrm>
            <a:off x="-228600" y="-571500"/>
            <a:ext cx="5565999" cy="10960843"/>
            <a:chOff x="0" y="0"/>
            <a:chExt cx="1465942" cy="2886806"/>
          </a:xfrm>
        </p:grpSpPr>
        <p:sp>
          <p:nvSpPr>
            <p:cNvPr id="3" name="Freeform 3">
              <a:extLst>
                <a:ext uri="{FF2B5EF4-FFF2-40B4-BE49-F238E27FC236}">
                  <a16:creationId xmlns:a16="http://schemas.microsoft.com/office/drawing/2014/main" id="{CC02FACD-3992-3008-05D0-394B4EE6C2FB}"/>
                </a:ext>
              </a:extLst>
            </p:cNvPr>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38864473-F6B7-6267-CE03-B8CC421F63CA}"/>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63C2A779-E9C9-B246-2C31-63E4DDCE3576}"/>
              </a:ext>
            </a:extLst>
          </p:cNvPr>
          <p:cNvSpPr/>
          <p:nvPr/>
        </p:nvSpPr>
        <p:spPr>
          <a:xfrm>
            <a:off x="533400" y="1517115"/>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F8D645BA-6EAC-DFAE-BF44-5038D4369458}"/>
              </a:ext>
            </a:extLst>
          </p:cNvPr>
          <p:cNvSpPr txBox="1"/>
          <p:nvPr/>
        </p:nvSpPr>
        <p:spPr>
          <a:xfrm>
            <a:off x="6099398" y="760497"/>
            <a:ext cx="11201400" cy="756617"/>
          </a:xfrm>
          <a:prstGeom prst="rect">
            <a:avLst/>
          </a:prstGeom>
        </p:spPr>
        <p:txBody>
          <a:bodyPr wrap="square" lIns="0" tIns="0" rIns="0" bIns="0" rtlCol="0" anchor="t">
            <a:spAutoFit/>
          </a:bodyPr>
          <a:lstStyle/>
          <a:p>
            <a:pPr>
              <a:lnSpc>
                <a:spcPts val="5879"/>
              </a:lnSpc>
              <a:spcBef>
                <a:spcPct val="0"/>
              </a:spcBef>
            </a:pPr>
            <a:r>
              <a:rPr lang="en-US" sz="5000" b="1" dirty="0">
                <a:solidFill>
                  <a:srgbClr val="00205B"/>
                </a:solidFill>
                <a:latin typeface="Arial"/>
                <a:cs typeface="Arial"/>
                <a:sym typeface="Poppins Bold"/>
              </a:rPr>
              <a:t>No Conflict of Interest of Bias</a:t>
            </a:r>
          </a:p>
        </p:txBody>
      </p:sp>
      <p:sp>
        <p:nvSpPr>
          <p:cNvPr id="9" name="TextBox 9">
            <a:extLst>
              <a:ext uri="{FF2B5EF4-FFF2-40B4-BE49-F238E27FC236}">
                <a16:creationId xmlns:a16="http://schemas.microsoft.com/office/drawing/2014/main" id="{2AF93100-C473-8B91-5E4D-85451AD070D9}"/>
              </a:ext>
            </a:extLst>
          </p:cNvPr>
          <p:cNvSpPr txBox="1"/>
          <p:nvPr/>
        </p:nvSpPr>
        <p:spPr>
          <a:xfrm>
            <a:off x="6099398" y="2857500"/>
            <a:ext cx="11201400" cy="5479513"/>
          </a:xfrm>
          <a:prstGeom prst="rect">
            <a:avLst/>
          </a:prstGeom>
        </p:spPr>
        <p:txBody>
          <a:bodyPr wrap="square" lIns="0" tIns="0" rIns="0" bIns="0" rtlCol="0" anchor="t">
            <a:spAutoFit/>
          </a:bodyPr>
          <a:lstStyle/>
          <a:p>
            <a:pPr>
              <a:lnSpc>
                <a:spcPts val="4759"/>
              </a:lnSpc>
            </a:pPr>
            <a:r>
              <a:rPr lang="en-US" sz="3600" dirty="0">
                <a:solidFill>
                  <a:srgbClr val="00205B"/>
                </a:solidFill>
                <a:latin typeface="Arial" panose="020B0604020202020204" pitchFamily="34" charset="0"/>
                <a:ea typeface="Poppins"/>
                <a:cs typeface="Arial" panose="020B0604020202020204" pitchFamily="34" charset="0"/>
                <a:sym typeface="Poppins"/>
              </a:rPr>
              <a:t>“[A]ny individual designated by a recipient as a Title IX Coordinator, investigator, decision-maker, or any person designated by a recipient to facilitate an informal resolution process, [must] not have a conflict of interest or bias for or against complainants or respondents generally or an individual complainant or respondent.”</a:t>
            </a:r>
          </a:p>
          <a:p>
            <a:pPr>
              <a:lnSpc>
                <a:spcPts val="4759"/>
              </a:lnSpc>
            </a:pPr>
            <a:r>
              <a:rPr lang="en-US" sz="2200" dirty="0">
                <a:solidFill>
                  <a:srgbClr val="00205B"/>
                </a:solidFill>
                <a:latin typeface="Arial" panose="020B0604020202020204" pitchFamily="34" charset="0"/>
                <a:ea typeface="Poppins"/>
                <a:cs typeface="Arial" panose="020B0604020202020204" pitchFamily="34" charset="0"/>
                <a:sym typeface="Poppins"/>
              </a:rPr>
              <a:t>•34 CFR Sec. 106.45 (b)(1)(iii) </a:t>
            </a:r>
          </a:p>
          <a:p>
            <a:pPr>
              <a:lnSpc>
                <a:spcPts val="4759"/>
              </a:lnSpc>
              <a:spcBef>
                <a:spcPct val="0"/>
              </a:spcBef>
            </a:pPr>
            <a:endParaRPr lang="en-US" sz="3200" dirty="0">
              <a:solidFill>
                <a:srgbClr val="00205B"/>
              </a:solidFill>
              <a:latin typeface="Arial" panose="020B0604020202020204" pitchFamily="34" charset="0"/>
              <a:ea typeface="Poppins"/>
              <a:cs typeface="Arial" panose="020B0604020202020204" pitchFamily="34" charset="0"/>
              <a:sym typeface="Poppins"/>
            </a:endParaRPr>
          </a:p>
        </p:txBody>
      </p:sp>
      <p:sp>
        <p:nvSpPr>
          <p:cNvPr id="6" name="TextBox 5">
            <a:extLst>
              <a:ext uri="{FF2B5EF4-FFF2-40B4-BE49-F238E27FC236}">
                <a16:creationId xmlns:a16="http://schemas.microsoft.com/office/drawing/2014/main" id="{3258DDB1-AAFA-57C7-8F1B-CE42905AD58E}"/>
              </a:ext>
            </a:extLst>
          </p:cNvPr>
          <p:cNvSpPr txBox="1"/>
          <p:nvPr/>
        </p:nvSpPr>
        <p:spPr>
          <a:xfrm>
            <a:off x="381000" y="442796"/>
            <a:ext cx="3906949" cy="1015663"/>
          </a:xfrm>
          <a:prstGeom prst="rect">
            <a:avLst/>
          </a:prstGeom>
          <a:noFill/>
        </p:spPr>
        <p:txBody>
          <a:bodyPr wrap="square">
            <a:spAutoFit/>
          </a:bodyPr>
          <a:lstStyle/>
          <a:p>
            <a:r>
              <a:rPr lang="en-US" sz="6000" b="1" dirty="0">
                <a:solidFill>
                  <a:schemeClr val="bg1"/>
                </a:solidFill>
                <a:latin typeface="Arial"/>
                <a:ea typeface="Arial"/>
                <a:cs typeface="Arial"/>
                <a:sym typeface="Arial"/>
              </a:rPr>
              <a:t>Definition</a:t>
            </a:r>
            <a:endParaRPr lang="en-US" sz="6000" dirty="0">
              <a:solidFill>
                <a:schemeClr val="bg1"/>
              </a:solidFill>
            </a:endParaRPr>
          </a:p>
        </p:txBody>
      </p:sp>
    </p:spTree>
    <p:extLst>
      <p:ext uri="{BB962C8B-B14F-4D97-AF65-F5344CB8AC3E}">
        <p14:creationId xmlns:p14="http://schemas.microsoft.com/office/powerpoint/2010/main" val="257473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D25CD-4F4C-B412-4162-C889167884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0B61D2-7692-6453-680D-1F3C8AED454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a:extLst>
              <a:ext uri="{FF2B5EF4-FFF2-40B4-BE49-F238E27FC236}">
                <a16:creationId xmlns:a16="http://schemas.microsoft.com/office/drawing/2014/main" id="{69D4DA65-870A-AF52-5474-65F37D51F1F4}"/>
              </a:ext>
            </a:extLst>
          </p:cNvPr>
          <p:cNvGrpSpPr/>
          <p:nvPr/>
        </p:nvGrpSpPr>
        <p:grpSpPr>
          <a:xfrm>
            <a:off x="3889049" y="-144887"/>
            <a:ext cx="13370251" cy="10635473"/>
            <a:chOff x="0" y="0"/>
            <a:chExt cx="3521383" cy="2801112"/>
          </a:xfrm>
        </p:grpSpPr>
        <p:sp>
          <p:nvSpPr>
            <p:cNvPr id="4" name="Freeform 4">
              <a:extLst>
                <a:ext uri="{FF2B5EF4-FFF2-40B4-BE49-F238E27FC236}">
                  <a16:creationId xmlns:a16="http://schemas.microsoft.com/office/drawing/2014/main" id="{9DE4C545-4249-E9F9-1F1F-B57E71B193FA}"/>
                </a:ext>
              </a:extLst>
            </p:cNvPr>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a:extLst>
                <a:ext uri="{FF2B5EF4-FFF2-40B4-BE49-F238E27FC236}">
                  <a16:creationId xmlns:a16="http://schemas.microsoft.com/office/drawing/2014/main" id="{ACC19A69-C98C-E67E-3738-BFAEA465D11C}"/>
                </a:ext>
              </a:extLst>
            </p:cNvPr>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a:extLst>
              <a:ext uri="{FF2B5EF4-FFF2-40B4-BE49-F238E27FC236}">
                <a16:creationId xmlns:a16="http://schemas.microsoft.com/office/drawing/2014/main" id="{3F9E287B-DDE3-0339-4754-AAA83F949D1B}"/>
              </a:ext>
            </a:extLst>
          </p:cNvPr>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FA5B49DB-CCB8-B71C-E0CD-44F1FFDDCF7E}"/>
              </a:ext>
            </a:extLst>
          </p:cNvPr>
          <p:cNvSpPr txBox="1"/>
          <p:nvPr/>
        </p:nvSpPr>
        <p:spPr>
          <a:xfrm>
            <a:off x="5867400" y="3157047"/>
            <a:ext cx="10199012"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TITLE IX PROCESS</a:t>
            </a:r>
          </a:p>
        </p:txBody>
      </p:sp>
      <p:sp>
        <p:nvSpPr>
          <p:cNvPr id="9" name="Freeform 9">
            <a:extLst>
              <a:ext uri="{FF2B5EF4-FFF2-40B4-BE49-F238E27FC236}">
                <a16:creationId xmlns:a16="http://schemas.microsoft.com/office/drawing/2014/main" id="{ACD4611A-639D-7743-21E1-17575AD33D00}"/>
              </a:ext>
            </a:extLst>
          </p:cNvPr>
          <p:cNvSpPr/>
          <p:nvPr/>
        </p:nvSpPr>
        <p:spPr>
          <a:xfrm>
            <a:off x="14804029" y="513493"/>
            <a:ext cx="1885672" cy="2039207"/>
          </a:xfrm>
          <a:custGeom>
            <a:avLst/>
            <a:gdLst/>
            <a:ahLst/>
            <a:cxnLst/>
            <a:rect l="l" t="t" r="r" b="b"/>
            <a:pathLst>
              <a:path w="2167899" h="2405436">
                <a:moveTo>
                  <a:pt x="0" y="0"/>
                </a:moveTo>
                <a:lnTo>
                  <a:pt x="2167899" y="0"/>
                </a:lnTo>
                <a:lnTo>
                  <a:pt x="2167899" y="2405436"/>
                </a:lnTo>
                <a:lnTo>
                  <a:pt x="0" y="2405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dirty="0"/>
          </a:p>
        </p:txBody>
      </p:sp>
    </p:spTree>
    <p:extLst>
      <p:ext uri="{BB962C8B-B14F-4D97-AF65-F5344CB8AC3E}">
        <p14:creationId xmlns:p14="http://schemas.microsoft.com/office/powerpoint/2010/main" val="936001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0" y="-144887"/>
            <a:ext cx="18288000" cy="10635473"/>
            <a:chOff x="0" y="0"/>
            <a:chExt cx="4816593" cy="2801112"/>
          </a:xfrm>
        </p:grpSpPr>
        <p:sp>
          <p:nvSpPr>
            <p:cNvPr id="4" name="Freeform 4"/>
            <p:cNvSpPr/>
            <p:nvPr/>
          </p:nvSpPr>
          <p:spPr>
            <a:xfrm>
              <a:off x="0" y="0"/>
              <a:ext cx="4816592" cy="2801112"/>
            </a:xfrm>
            <a:custGeom>
              <a:avLst/>
              <a:gdLst/>
              <a:ahLst/>
              <a:cxnLst/>
              <a:rect l="l" t="t" r="r" b="b"/>
              <a:pathLst>
                <a:path w="4816592" h="2801112">
                  <a:moveTo>
                    <a:pt x="0" y="0"/>
                  </a:moveTo>
                  <a:lnTo>
                    <a:pt x="4816592" y="0"/>
                  </a:lnTo>
                  <a:lnTo>
                    <a:pt x="4816592" y="2801112"/>
                  </a:lnTo>
                  <a:lnTo>
                    <a:pt x="0" y="2801112"/>
                  </a:lnTo>
                  <a:close/>
                </a:path>
              </a:pathLst>
            </a:custGeom>
            <a:solidFill>
              <a:srgbClr val="1F3A6D">
                <a:alpha val="69804"/>
              </a:srgbClr>
            </a:solidFill>
          </p:spPr>
          <p:txBody>
            <a:bodyPr/>
            <a:lstStyle/>
            <a:p>
              <a:endParaRPr lang="en-US" dirty="0"/>
            </a:p>
          </p:txBody>
        </p:sp>
        <p:sp>
          <p:nvSpPr>
            <p:cNvPr id="5" name="TextBox 5"/>
            <p:cNvSpPr txBox="1"/>
            <p:nvPr/>
          </p:nvSpPr>
          <p:spPr>
            <a:xfrm>
              <a:off x="0" y="0"/>
              <a:ext cx="4816593" cy="2801112"/>
            </a:xfrm>
            <a:prstGeom prst="rect">
              <a:avLst/>
            </a:prstGeom>
          </p:spPr>
          <p:txBody>
            <a:bodyPr lIns="50800" tIns="50800" rIns="50800" bIns="50800" rtlCol="0" anchor="ctr"/>
            <a:lstStyle/>
            <a:p>
              <a:pPr algn="ctr">
                <a:lnSpc>
                  <a:spcPts val="3099"/>
                </a:lnSpc>
              </a:pPr>
              <a:endParaRPr/>
            </a:p>
          </p:txBody>
        </p:sp>
      </p:grpSp>
      <p:grpSp>
        <p:nvGrpSpPr>
          <p:cNvPr id="6" name="Group 6"/>
          <p:cNvGrpSpPr/>
          <p:nvPr/>
        </p:nvGrpSpPr>
        <p:grpSpPr>
          <a:xfrm>
            <a:off x="1441736" y="-144887"/>
            <a:ext cx="16042987" cy="10635473"/>
            <a:chOff x="0" y="0"/>
            <a:chExt cx="3881849" cy="2801112"/>
          </a:xfrm>
        </p:grpSpPr>
        <p:sp>
          <p:nvSpPr>
            <p:cNvPr id="7" name="Freeform 7"/>
            <p:cNvSpPr/>
            <p:nvPr/>
          </p:nvSpPr>
          <p:spPr>
            <a:xfrm>
              <a:off x="0" y="0"/>
              <a:ext cx="3881849" cy="2801112"/>
            </a:xfrm>
            <a:custGeom>
              <a:avLst/>
              <a:gdLst/>
              <a:ahLst/>
              <a:cxnLst/>
              <a:rect l="l" t="t" r="r" b="b"/>
              <a:pathLst>
                <a:path w="3881849" h="2801112">
                  <a:moveTo>
                    <a:pt x="0" y="0"/>
                  </a:moveTo>
                  <a:lnTo>
                    <a:pt x="3881849" y="0"/>
                  </a:lnTo>
                  <a:lnTo>
                    <a:pt x="3881849" y="2801112"/>
                  </a:lnTo>
                  <a:lnTo>
                    <a:pt x="0" y="2801112"/>
                  </a:lnTo>
                  <a:close/>
                </a:path>
              </a:pathLst>
            </a:custGeom>
            <a:solidFill>
              <a:srgbClr val="FFFFFF"/>
            </a:solidFill>
          </p:spPr>
          <p:txBody>
            <a:bodyPr/>
            <a:lstStyle/>
            <a:p>
              <a:endParaRPr lang="en-US" dirty="0"/>
            </a:p>
          </p:txBody>
        </p:sp>
        <p:sp>
          <p:nvSpPr>
            <p:cNvPr id="8" name="TextBox 8"/>
            <p:cNvSpPr txBox="1"/>
            <p:nvPr/>
          </p:nvSpPr>
          <p:spPr>
            <a:xfrm>
              <a:off x="0" y="0"/>
              <a:ext cx="3881849" cy="2801112"/>
            </a:xfrm>
            <a:prstGeom prst="rect">
              <a:avLst/>
            </a:prstGeom>
          </p:spPr>
          <p:txBody>
            <a:bodyPr lIns="50800" tIns="50800" rIns="50800" bIns="50800" rtlCol="0" anchor="ctr"/>
            <a:lstStyle/>
            <a:p>
              <a:pPr algn="ctr">
                <a:lnSpc>
                  <a:spcPts val="3099"/>
                </a:lnSpc>
              </a:pPr>
              <a:endParaRPr/>
            </a:p>
          </p:txBody>
        </p:sp>
      </p:grpSp>
      <p:sp>
        <p:nvSpPr>
          <p:cNvPr id="10" name="Freeform 10"/>
          <p:cNvSpPr/>
          <p:nvPr/>
        </p:nvSpPr>
        <p:spPr>
          <a:xfrm>
            <a:off x="4883361" y="680626"/>
            <a:ext cx="1062821" cy="348074"/>
          </a:xfrm>
          <a:custGeom>
            <a:avLst/>
            <a:gdLst/>
            <a:ahLst/>
            <a:cxnLst/>
            <a:rect l="l" t="t" r="r" b="b"/>
            <a:pathLst>
              <a:path w="1062821" h="348074">
                <a:moveTo>
                  <a:pt x="0" y="0"/>
                </a:moveTo>
                <a:lnTo>
                  <a:pt x="1062821" y="0"/>
                </a:lnTo>
                <a:lnTo>
                  <a:pt x="1062821" y="348074"/>
                </a:lnTo>
                <a:lnTo>
                  <a:pt x="0" y="3480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TextBox 11">
            <a:extLst>
              <a:ext uri="{FF2B5EF4-FFF2-40B4-BE49-F238E27FC236}">
                <a16:creationId xmlns:a16="http://schemas.microsoft.com/office/drawing/2014/main" id="{5F46702C-DE0B-C3BD-E214-BDF95A817BFE}"/>
              </a:ext>
            </a:extLst>
          </p:cNvPr>
          <p:cNvSpPr txBox="1"/>
          <p:nvPr/>
        </p:nvSpPr>
        <p:spPr>
          <a:xfrm>
            <a:off x="2438400" y="680626"/>
            <a:ext cx="12284497" cy="1205865"/>
          </a:xfrm>
          <a:prstGeom prst="rect">
            <a:avLst/>
          </a:prstGeom>
        </p:spPr>
        <p:txBody>
          <a:bodyPr wrap="square" lIns="0" tIns="0" rIns="0" bIns="0" rtlCol="0" anchor="t">
            <a:spAutoFit/>
          </a:bodyPr>
          <a:lstStyle/>
          <a:p>
            <a:pPr marL="0" lvl="0" indent="0">
              <a:lnSpc>
                <a:spcPts val="9179"/>
              </a:lnSpc>
            </a:pPr>
            <a:r>
              <a:rPr lang="en-US" sz="8499" b="1" spc="-212" dirty="0">
                <a:solidFill>
                  <a:srgbClr val="002060"/>
                </a:solidFill>
                <a:latin typeface="Arial" panose="020B0604020202020204" pitchFamily="34" charset="0"/>
                <a:ea typeface="Barlow Bold"/>
                <a:cs typeface="Arial" panose="020B0604020202020204" pitchFamily="34" charset="0"/>
                <a:sym typeface="Barlow Bold"/>
              </a:rPr>
              <a:t>Investigative Process</a:t>
            </a:r>
          </a:p>
        </p:txBody>
      </p:sp>
      <p:sp>
        <p:nvSpPr>
          <p:cNvPr id="14" name="TextBox 8">
            <a:extLst>
              <a:ext uri="{FF2B5EF4-FFF2-40B4-BE49-F238E27FC236}">
                <a16:creationId xmlns:a16="http://schemas.microsoft.com/office/drawing/2014/main" id="{35857458-C1B0-F7E0-76A2-97332837CCE4}"/>
              </a:ext>
            </a:extLst>
          </p:cNvPr>
          <p:cNvSpPr txBox="1"/>
          <p:nvPr/>
        </p:nvSpPr>
        <p:spPr>
          <a:xfrm>
            <a:off x="2713248" y="3337069"/>
            <a:ext cx="9829800" cy="830933"/>
          </a:xfrm>
          <a:prstGeom prst="rect">
            <a:avLst/>
          </a:prstGeom>
        </p:spPr>
        <p:txBody>
          <a:bodyPr wrap="square" lIns="0" tIns="0" rIns="0" bIns="0" rtlCol="0" anchor="t">
            <a:spAutoFit/>
          </a:bodyPr>
          <a:lstStyle/>
          <a:p>
            <a:pPr algn="l">
              <a:lnSpc>
                <a:spcPts val="7000"/>
              </a:lnSpc>
            </a:pPr>
            <a:r>
              <a:rPr lang="en-US" sz="5400" b="1" dirty="0">
                <a:solidFill>
                  <a:srgbClr val="00205B"/>
                </a:solidFill>
                <a:latin typeface="Arial"/>
                <a:ea typeface="Arial"/>
                <a:cs typeface="Arial"/>
                <a:sym typeface="Arial"/>
              </a:rPr>
              <a:t>Written Notice Required</a:t>
            </a:r>
          </a:p>
        </p:txBody>
      </p:sp>
      <p:sp>
        <p:nvSpPr>
          <p:cNvPr id="15" name="TextBox 9">
            <a:extLst>
              <a:ext uri="{FF2B5EF4-FFF2-40B4-BE49-F238E27FC236}">
                <a16:creationId xmlns:a16="http://schemas.microsoft.com/office/drawing/2014/main" id="{E3AFF10D-53BD-E48D-C615-AF39D2CD5451}"/>
              </a:ext>
            </a:extLst>
          </p:cNvPr>
          <p:cNvSpPr txBox="1"/>
          <p:nvPr/>
        </p:nvSpPr>
        <p:spPr>
          <a:xfrm>
            <a:off x="2713248" y="4637799"/>
            <a:ext cx="11734800" cy="1182311"/>
          </a:xfrm>
          <a:prstGeom prst="rect">
            <a:avLst/>
          </a:prstGeom>
        </p:spPr>
        <p:txBody>
          <a:bodyPr wrap="square" lIns="0" tIns="0" rIns="0" bIns="0" rtlCol="0" anchor="t">
            <a:spAutoFit/>
          </a:bodyPr>
          <a:lstStyle/>
          <a:p>
            <a:pPr>
              <a:lnSpc>
                <a:spcPts val="4759"/>
              </a:lnSpc>
            </a:pPr>
            <a:r>
              <a:rPr lang="en-US" sz="3600" dirty="0">
                <a:solidFill>
                  <a:srgbClr val="00205B"/>
                </a:solidFill>
                <a:latin typeface="Arial" panose="020B0604020202020204" pitchFamily="34" charset="0"/>
                <a:cs typeface="Arial" panose="020B0604020202020204" pitchFamily="34" charset="0"/>
                <a:sym typeface="Poppins"/>
              </a:rPr>
              <a:t>Written notice required</a:t>
            </a:r>
            <a:endParaRPr lang="en-US" sz="2200" dirty="0">
              <a:solidFill>
                <a:srgbClr val="00205B"/>
              </a:solidFill>
              <a:latin typeface="Arial" panose="020B0604020202020204" pitchFamily="34" charset="0"/>
              <a:cs typeface="Arial" panose="020B0604020202020204" pitchFamily="34" charset="0"/>
              <a:sym typeface="Poppins"/>
            </a:endParaRPr>
          </a:p>
          <a:p>
            <a:pPr>
              <a:lnSpc>
                <a:spcPts val="4759"/>
              </a:lnSpc>
            </a:pPr>
            <a:r>
              <a:rPr lang="en-US" sz="2200" dirty="0">
                <a:solidFill>
                  <a:srgbClr val="00205B"/>
                </a:solidFill>
                <a:latin typeface="Arial" panose="020B0604020202020204" pitchFamily="34" charset="0"/>
                <a:cs typeface="Arial" panose="020B0604020202020204" pitchFamily="34" charset="0"/>
                <a:sym typeface="Poppins"/>
              </a:rPr>
              <a:t>34 CFR Sec. 106.45(b)(2)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0" y="0"/>
            <a:ext cx="17688790" cy="10287000"/>
            <a:chOff x="0" y="0"/>
            <a:chExt cx="4816593" cy="2801112"/>
          </a:xfrm>
        </p:grpSpPr>
        <p:sp>
          <p:nvSpPr>
            <p:cNvPr id="4" name="Freeform 4"/>
            <p:cNvSpPr/>
            <p:nvPr/>
          </p:nvSpPr>
          <p:spPr>
            <a:xfrm>
              <a:off x="0" y="0"/>
              <a:ext cx="4816592" cy="2801112"/>
            </a:xfrm>
            <a:custGeom>
              <a:avLst/>
              <a:gdLst/>
              <a:ahLst/>
              <a:cxnLst/>
              <a:rect l="l" t="t" r="r" b="b"/>
              <a:pathLst>
                <a:path w="4816592" h="2801112">
                  <a:moveTo>
                    <a:pt x="0" y="0"/>
                  </a:moveTo>
                  <a:lnTo>
                    <a:pt x="4816592" y="0"/>
                  </a:lnTo>
                  <a:lnTo>
                    <a:pt x="4816592" y="2801112"/>
                  </a:lnTo>
                  <a:lnTo>
                    <a:pt x="0" y="2801112"/>
                  </a:lnTo>
                  <a:close/>
                </a:path>
              </a:pathLst>
            </a:custGeom>
            <a:solidFill>
              <a:srgbClr val="1F3A6D">
                <a:alpha val="69804"/>
              </a:srgbClr>
            </a:solidFill>
          </p:spPr>
          <p:txBody>
            <a:bodyPr/>
            <a:lstStyle/>
            <a:p>
              <a:endParaRPr lang="en-US"/>
            </a:p>
          </p:txBody>
        </p:sp>
        <p:sp>
          <p:nvSpPr>
            <p:cNvPr id="5" name="TextBox 5"/>
            <p:cNvSpPr txBox="1"/>
            <p:nvPr/>
          </p:nvSpPr>
          <p:spPr>
            <a:xfrm>
              <a:off x="0" y="0"/>
              <a:ext cx="4816593" cy="2801112"/>
            </a:xfrm>
            <a:prstGeom prst="rect">
              <a:avLst/>
            </a:prstGeom>
          </p:spPr>
          <p:txBody>
            <a:bodyPr lIns="50800" tIns="50800" rIns="50800" bIns="50800" rtlCol="0" anchor="ctr"/>
            <a:lstStyle/>
            <a:p>
              <a:pPr algn="ctr">
                <a:lnSpc>
                  <a:spcPts val="3099"/>
                </a:lnSpc>
              </a:pPr>
              <a:endParaRPr/>
            </a:p>
          </p:txBody>
        </p:sp>
      </p:grpSp>
      <p:grpSp>
        <p:nvGrpSpPr>
          <p:cNvPr id="6" name="Group 6"/>
          <p:cNvGrpSpPr/>
          <p:nvPr/>
        </p:nvGrpSpPr>
        <p:grpSpPr>
          <a:xfrm>
            <a:off x="1441736" y="0"/>
            <a:ext cx="15517335" cy="10287000"/>
            <a:chOff x="0" y="0"/>
            <a:chExt cx="3881849" cy="2801112"/>
          </a:xfrm>
        </p:grpSpPr>
        <p:sp>
          <p:nvSpPr>
            <p:cNvPr id="7" name="Freeform 7"/>
            <p:cNvSpPr/>
            <p:nvPr/>
          </p:nvSpPr>
          <p:spPr>
            <a:xfrm>
              <a:off x="0" y="0"/>
              <a:ext cx="3881849" cy="2801112"/>
            </a:xfrm>
            <a:custGeom>
              <a:avLst/>
              <a:gdLst/>
              <a:ahLst/>
              <a:cxnLst/>
              <a:rect l="l" t="t" r="r" b="b"/>
              <a:pathLst>
                <a:path w="3881849" h="2801112">
                  <a:moveTo>
                    <a:pt x="0" y="0"/>
                  </a:moveTo>
                  <a:lnTo>
                    <a:pt x="3881849" y="0"/>
                  </a:lnTo>
                  <a:lnTo>
                    <a:pt x="3881849" y="2801112"/>
                  </a:lnTo>
                  <a:lnTo>
                    <a:pt x="0" y="2801112"/>
                  </a:lnTo>
                  <a:close/>
                </a:path>
              </a:pathLst>
            </a:custGeom>
            <a:solidFill>
              <a:srgbClr val="FFFFFF"/>
            </a:solidFill>
          </p:spPr>
          <p:txBody>
            <a:bodyPr/>
            <a:lstStyle/>
            <a:p>
              <a:endParaRPr lang="en-US"/>
            </a:p>
          </p:txBody>
        </p:sp>
        <p:sp>
          <p:nvSpPr>
            <p:cNvPr id="8" name="TextBox 8"/>
            <p:cNvSpPr txBox="1"/>
            <p:nvPr/>
          </p:nvSpPr>
          <p:spPr>
            <a:xfrm>
              <a:off x="0" y="0"/>
              <a:ext cx="3881849" cy="2801112"/>
            </a:xfrm>
            <a:prstGeom prst="rect">
              <a:avLst/>
            </a:prstGeom>
          </p:spPr>
          <p:txBody>
            <a:bodyPr lIns="50800" tIns="50800" rIns="50800" bIns="50800" rtlCol="0" anchor="ctr"/>
            <a:lstStyle/>
            <a:p>
              <a:pPr algn="ctr">
                <a:lnSpc>
                  <a:spcPts val="3099"/>
                </a:lnSpc>
              </a:pPr>
              <a:endParaRPr/>
            </a:p>
          </p:txBody>
        </p:sp>
      </p:grpSp>
      <p:sp>
        <p:nvSpPr>
          <p:cNvPr id="10" name="Freeform 10"/>
          <p:cNvSpPr/>
          <p:nvPr/>
        </p:nvSpPr>
        <p:spPr>
          <a:xfrm>
            <a:off x="4883361" y="680626"/>
            <a:ext cx="1062821" cy="348074"/>
          </a:xfrm>
          <a:custGeom>
            <a:avLst/>
            <a:gdLst/>
            <a:ahLst/>
            <a:cxnLst/>
            <a:rect l="l" t="t" r="r" b="b"/>
            <a:pathLst>
              <a:path w="1062821" h="348074">
                <a:moveTo>
                  <a:pt x="0" y="0"/>
                </a:moveTo>
                <a:lnTo>
                  <a:pt x="1062821" y="0"/>
                </a:lnTo>
                <a:lnTo>
                  <a:pt x="1062821" y="348074"/>
                </a:lnTo>
                <a:lnTo>
                  <a:pt x="0" y="3480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TextBox 11">
            <a:extLst>
              <a:ext uri="{FF2B5EF4-FFF2-40B4-BE49-F238E27FC236}">
                <a16:creationId xmlns:a16="http://schemas.microsoft.com/office/drawing/2014/main" id="{5F46702C-DE0B-C3BD-E214-BDF95A817BFE}"/>
              </a:ext>
            </a:extLst>
          </p:cNvPr>
          <p:cNvSpPr txBox="1"/>
          <p:nvPr/>
        </p:nvSpPr>
        <p:spPr>
          <a:xfrm>
            <a:off x="2438400" y="680626"/>
            <a:ext cx="12284497" cy="1205865"/>
          </a:xfrm>
          <a:prstGeom prst="rect">
            <a:avLst/>
          </a:prstGeom>
        </p:spPr>
        <p:txBody>
          <a:bodyPr wrap="square" lIns="0" tIns="0" rIns="0" bIns="0" rtlCol="0" anchor="t">
            <a:spAutoFit/>
          </a:bodyPr>
          <a:lstStyle/>
          <a:p>
            <a:pPr marL="0" lvl="0" indent="0">
              <a:lnSpc>
                <a:spcPts val="9179"/>
              </a:lnSpc>
            </a:pPr>
            <a:r>
              <a:rPr lang="en-US" sz="8499" b="1" spc="-212">
                <a:solidFill>
                  <a:srgbClr val="002060"/>
                </a:solidFill>
                <a:latin typeface="Arial" panose="020B0604020202020204" pitchFamily="34" charset="0"/>
                <a:ea typeface="Barlow Bold"/>
                <a:cs typeface="Arial" panose="020B0604020202020204" pitchFamily="34" charset="0"/>
                <a:sym typeface="Barlow Bold"/>
              </a:rPr>
              <a:t>Investigative Process</a:t>
            </a:r>
          </a:p>
        </p:txBody>
      </p:sp>
      <p:sp>
        <p:nvSpPr>
          <p:cNvPr id="14" name="TextBox 8"/>
          <p:cNvSpPr txBox="1"/>
          <p:nvPr/>
        </p:nvSpPr>
        <p:spPr>
          <a:xfrm>
            <a:off x="2713248" y="3337069"/>
            <a:ext cx="14249100" cy="830933"/>
          </a:xfrm>
          <a:prstGeom prst="rect">
            <a:avLst/>
          </a:prstGeom>
        </p:spPr>
        <p:txBody>
          <a:bodyPr wrap="square" lIns="0" tIns="0" rIns="0" bIns="0" rtlCol="0" anchor="t">
            <a:spAutoFit/>
          </a:bodyPr>
          <a:lstStyle/>
          <a:p>
            <a:pPr algn="l">
              <a:lnSpc>
                <a:spcPts val="7000"/>
              </a:lnSpc>
            </a:pPr>
            <a:r>
              <a:rPr lang="en-US" sz="5400" b="1">
                <a:solidFill>
                  <a:srgbClr val="00205B"/>
                </a:solidFill>
                <a:latin typeface="Arial"/>
                <a:ea typeface="Arial"/>
                <a:cs typeface="Arial"/>
                <a:sym typeface="Arial"/>
              </a:rPr>
              <a:t>Reasonable Prompt Time Frames</a:t>
            </a:r>
          </a:p>
        </p:txBody>
      </p:sp>
      <p:sp>
        <p:nvSpPr>
          <p:cNvPr id="15" name="TextBox 9"/>
          <p:cNvSpPr txBox="1"/>
          <p:nvPr/>
        </p:nvSpPr>
        <p:spPr>
          <a:xfrm>
            <a:off x="2713248" y="4637799"/>
            <a:ext cx="13517352" cy="3028971"/>
          </a:xfrm>
          <a:prstGeom prst="rect">
            <a:avLst/>
          </a:prstGeom>
        </p:spPr>
        <p:txBody>
          <a:bodyPr wrap="square" lIns="0" tIns="0" rIns="0" bIns="0" rtlCol="0" anchor="t">
            <a:spAutoFit/>
          </a:bodyPr>
          <a:lstStyle/>
          <a:p>
            <a:pPr>
              <a:lnSpc>
                <a:spcPts val="4759"/>
              </a:lnSpc>
            </a:pPr>
            <a:r>
              <a:rPr lang="en-US" sz="3600" dirty="0">
                <a:solidFill>
                  <a:srgbClr val="00205B"/>
                </a:solidFill>
                <a:latin typeface="Arial" panose="020B0604020202020204" pitchFamily="34" charset="0"/>
                <a:cs typeface="Arial" panose="020B0604020202020204" pitchFamily="34" charset="0"/>
                <a:sym typeface="Poppins"/>
              </a:rPr>
              <a:t>“Include reasonably prompt time frames for conclusion of the grievance process, including reasonably prompt time frames for filing and resolving appeals and informal resolution processes if the recipient offers informal resolution processes.”</a:t>
            </a:r>
          </a:p>
          <a:p>
            <a:pPr>
              <a:lnSpc>
                <a:spcPts val="4759"/>
              </a:lnSpc>
            </a:pPr>
            <a:r>
              <a:rPr lang="en-US" sz="2200" dirty="0">
                <a:solidFill>
                  <a:srgbClr val="00205B"/>
                </a:solidFill>
                <a:latin typeface="Arial" panose="020B0604020202020204" pitchFamily="34" charset="0"/>
                <a:cs typeface="Arial" panose="020B0604020202020204" pitchFamily="34" charset="0"/>
                <a:sym typeface="Poppins"/>
              </a:rPr>
              <a:t>34 CFR Sec. 106.45 (b)(1)(v)</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0" y="0"/>
            <a:ext cx="17688790" cy="10287000"/>
            <a:chOff x="0" y="0"/>
            <a:chExt cx="4816593" cy="2801112"/>
          </a:xfrm>
        </p:grpSpPr>
        <p:sp>
          <p:nvSpPr>
            <p:cNvPr id="4" name="Freeform 4"/>
            <p:cNvSpPr/>
            <p:nvPr/>
          </p:nvSpPr>
          <p:spPr>
            <a:xfrm>
              <a:off x="0" y="0"/>
              <a:ext cx="4816592" cy="2801112"/>
            </a:xfrm>
            <a:custGeom>
              <a:avLst/>
              <a:gdLst/>
              <a:ahLst/>
              <a:cxnLst/>
              <a:rect l="l" t="t" r="r" b="b"/>
              <a:pathLst>
                <a:path w="4816592" h="2801112">
                  <a:moveTo>
                    <a:pt x="0" y="0"/>
                  </a:moveTo>
                  <a:lnTo>
                    <a:pt x="4816592" y="0"/>
                  </a:lnTo>
                  <a:lnTo>
                    <a:pt x="4816592" y="2801112"/>
                  </a:lnTo>
                  <a:lnTo>
                    <a:pt x="0" y="2801112"/>
                  </a:lnTo>
                  <a:close/>
                </a:path>
              </a:pathLst>
            </a:custGeom>
            <a:solidFill>
              <a:srgbClr val="1F3A6D">
                <a:alpha val="69804"/>
              </a:srgbClr>
            </a:solidFill>
          </p:spPr>
          <p:txBody>
            <a:bodyPr/>
            <a:lstStyle/>
            <a:p>
              <a:endParaRPr lang="en-US"/>
            </a:p>
          </p:txBody>
        </p:sp>
        <p:sp>
          <p:nvSpPr>
            <p:cNvPr id="5" name="TextBox 5"/>
            <p:cNvSpPr txBox="1"/>
            <p:nvPr/>
          </p:nvSpPr>
          <p:spPr>
            <a:xfrm>
              <a:off x="0" y="0"/>
              <a:ext cx="4816593" cy="2801112"/>
            </a:xfrm>
            <a:prstGeom prst="rect">
              <a:avLst/>
            </a:prstGeom>
          </p:spPr>
          <p:txBody>
            <a:bodyPr lIns="50800" tIns="50800" rIns="50800" bIns="50800" rtlCol="0" anchor="ctr"/>
            <a:lstStyle/>
            <a:p>
              <a:pPr algn="ctr">
                <a:lnSpc>
                  <a:spcPts val="3099"/>
                </a:lnSpc>
              </a:pPr>
              <a:endParaRPr/>
            </a:p>
          </p:txBody>
        </p:sp>
      </p:grpSp>
      <p:grpSp>
        <p:nvGrpSpPr>
          <p:cNvPr id="6" name="Group 6"/>
          <p:cNvGrpSpPr/>
          <p:nvPr/>
        </p:nvGrpSpPr>
        <p:grpSpPr>
          <a:xfrm>
            <a:off x="1441736" y="0"/>
            <a:ext cx="15517335" cy="10287000"/>
            <a:chOff x="0" y="0"/>
            <a:chExt cx="3881849" cy="2801112"/>
          </a:xfrm>
        </p:grpSpPr>
        <p:sp>
          <p:nvSpPr>
            <p:cNvPr id="7" name="Freeform 7"/>
            <p:cNvSpPr/>
            <p:nvPr/>
          </p:nvSpPr>
          <p:spPr>
            <a:xfrm>
              <a:off x="0" y="0"/>
              <a:ext cx="3881849" cy="2801112"/>
            </a:xfrm>
            <a:custGeom>
              <a:avLst/>
              <a:gdLst/>
              <a:ahLst/>
              <a:cxnLst/>
              <a:rect l="l" t="t" r="r" b="b"/>
              <a:pathLst>
                <a:path w="3881849" h="2801112">
                  <a:moveTo>
                    <a:pt x="0" y="0"/>
                  </a:moveTo>
                  <a:lnTo>
                    <a:pt x="3881849" y="0"/>
                  </a:lnTo>
                  <a:lnTo>
                    <a:pt x="3881849" y="2801112"/>
                  </a:lnTo>
                  <a:lnTo>
                    <a:pt x="0" y="2801112"/>
                  </a:lnTo>
                  <a:close/>
                </a:path>
              </a:pathLst>
            </a:custGeom>
            <a:solidFill>
              <a:srgbClr val="FFFFFF"/>
            </a:solidFill>
          </p:spPr>
          <p:txBody>
            <a:bodyPr/>
            <a:lstStyle/>
            <a:p>
              <a:endParaRPr lang="en-US"/>
            </a:p>
          </p:txBody>
        </p:sp>
        <p:sp>
          <p:nvSpPr>
            <p:cNvPr id="8" name="TextBox 8"/>
            <p:cNvSpPr txBox="1"/>
            <p:nvPr/>
          </p:nvSpPr>
          <p:spPr>
            <a:xfrm>
              <a:off x="0" y="0"/>
              <a:ext cx="3881849" cy="2801112"/>
            </a:xfrm>
            <a:prstGeom prst="rect">
              <a:avLst/>
            </a:prstGeom>
          </p:spPr>
          <p:txBody>
            <a:bodyPr lIns="50800" tIns="50800" rIns="50800" bIns="50800" rtlCol="0" anchor="ctr"/>
            <a:lstStyle/>
            <a:p>
              <a:pPr algn="ctr">
                <a:lnSpc>
                  <a:spcPts val="3099"/>
                </a:lnSpc>
              </a:pPr>
              <a:endParaRPr/>
            </a:p>
          </p:txBody>
        </p:sp>
      </p:grpSp>
      <p:sp>
        <p:nvSpPr>
          <p:cNvPr id="10" name="Freeform 10"/>
          <p:cNvSpPr/>
          <p:nvPr/>
        </p:nvSpPr>
        <p:spPr>
          <a:xfrm>
            <a:off x="4883361" y="680626"/>
            <a:ext cx="1062821" cy="348074"/>
          </a:xfrm>
          <a:custGeom>
            <a:avLst/>
            <a:gdLst/>
            <a:ahLst/>
            <a:cxnLst/>
            <a:rect l="l" t="t" r="r" b="b"/>
            <a:pathLst>
              <a:path w="1062821" h="348074">
                <a:moveTo>
                  <a:pt x="0" y="0"/>
                </a:moveTo>
                <a:lnTo>
                  <a:pt x="1062821" y="0"/>
                </a:lnTo>
                <a:lnTo>
                  <a:pt x="1062821" y="348074"/>
                </a:lnTo>
                <a:lnTo>
                  <a:pt x="0" y="3480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TextBox 11">
            <a:extLst>
              <a:ext uri="{FF2B5EF4-FFF2-40B4-BE49-F238E27FC236}">
                <a16:creationId xmlns:a16="http://schemas.microsoft.com/office/drawing/2014/main" id="{5F46702C-DE0B-C3BD-E214-BDF95A817BFE}"/>
              </a:ext>
            </a:extLst>
          </p:cNvPr>
          <p:cNvSpPr txBox="1"/>
          <p:nvPr/>
        </p:nvSpPr>
        <p:spPr>
          <a:xfrm>
            <a:off x="2438400" y="680626"/>
            <a:ext cx="12284497" cy="1205865"/>
          </a:xfrm>
          <a:prstGeom prst="rect">
            <a:avLst/>
          </a:prstGeom>
        </p:spPr>
        <p:txBody>
          <a:bodyPr wrap="square" lIns="0" tIns="0" rIns="0" bIns="0" rtlCol="0" anchor="t">
            <a:spAutoFit/>
          </a:bodyPr>
          <a:lstStyle/>
          <a:p>
            <a:pPr marL="0" lvl="0" indent="0">
              <a:lnSpc>
                <a:spcPts val="9179"/>
              </a:lnSpc>
            </a:pPr>
            <a:r>
              <a:rPr lang="en-US" sz="8499" b="1" spc="-212">
                <a:solidFill>
                  <a:srgbClr val="002060"/>
                </a:solidFill>
                <a:latin typeface="Arial" panose="020B0604020202020204" pitchFamily="34" charset="0"/>
                <a:ea typeface="Barlow Bold"/>
                <a:cs typeface="Arial" panose="020B0604020202020204" pitchFamily="34" charset="0"/>
                <a:sym typeface="Barlow Bold"/>
              </a:rPr>
              <a:t>Investigative Process</a:t>
            </a:r>
          </a:p>
        </p:txBody>
      </p:sp>
      <p:sp>
        <p:nvSpPr>
          <p:cNvPr id="14" name="TextBox 8"/>
          <p:cNvSpPr txBox="1"/>
          <p:nvPr/>
        </p:nvSpPr>
        <p:spPr>
          <a:xfrm>
            <a:off x="2713248" y="3337069"/>
            <a:ext cx="14249100" cy="830933"/>
          </a:xfrm>
          <a:prstGeom prst="rect">
            <a:avLst/>
          </a:prstGeom>
        </p:spPr>
        <p:txBody>
          <a:bodyPr wrap="square" lIns="0" tIns="0" rIns="0" bIns="0" rtlCol="0" anchor="t">
            <a:spAutoFit/>
          </a:bodyPr>
          <a:lstStyle/>
          <a:p>
            <a:pPr algn="l">
              <a:lnSpc>
                <a:spcPts val="7000"/>
              </a:lnSpc>
            </a:pPr>
            <a:r>
              <a:rPr lang="en-US" sz="5400" b="1">
                <a:solidFill>
                  <a:srgbClr val="00205B"/>
                </a:solidFill>
                <a:latin typeface="Arial"/>
                <a:ea typeface="Arial"/>
                <a:cs typeface="Arial"/>
                <a:sym typeface="Arial"/>
              </a:rPr>
              <a:t>No Gag Order</a:t>
            </a:r>
          </a:p>
        </p:txBody>
      </p:sp>
      <p:sp>
        <p:nvSpPr>
          <p:cNvPr id="15" name="TextBox 9"/>
          <p:cNvSpPr txBox="1"/>
          <p:nvPr/>
        </p:nvSpPr>
        <p:spPr>
          <a:xfrm>
            <a:off x="2713248" y="4637799"/>
            <a:ext cx="12983952" cy="2413418"/>
          </a:xfrm>
          <a:prstGeom prst="rect">
            <a:avLst/>
          </a:prstGeom>
        </p:spPr>
        <p:txBody>
          <a:bodyPr wrap="square" lIns="0" tIns="0" rIns="0" bIns="0" rtlCol="0" anchor="t">
            <a:spAutoFit/>
          </a:bodyPr>
          <a:lstStyle/>
          <a:p>
            <a:pPr>
              <a:lnSpc>
                <a:spcPts val="4759"/>
              </a:lnSpc>
            </a:pPr>
            <a:r>
              <a:rPr lang="en-US" sz="3600" dirty="0">
                <a:solidFill>
                  <a:srgbClr val="00205B"/>
                </a:solidFill>
                <a:latin typeface="Arial" panose="020B0604020202020204" pitchFamily="34" charset="0"/>
                <a:cs typeface="Arial" panose="020B0604020202020204" pitchFamily="34" charset="0"/>
                <a:sym typeface="Poppins"/>
              </a:rPr>
              <a:t>“Recipient must [n]Not restrict the ability of either party to discuss the allegation under investigation or to gather and present relevant evidence.”</a:t>
            </a:r>
          </a:p>
          <a:p>
            <a:pPr>
              <a:lnSpc>
                <a:spcPts val="4759"/>
              </a:lnSpc>
            </a:pPr>
            <a:r>
              <a:rPr lang="en-US" sz="2200" dirty="0">
                <a:solidFill>
                  <a:srgbClr val="00205B"/>
                </a:solidFill>
                <a:latin typeface="Arial" panose="020B0604020202020204" pitchFamily="34" charset="0"/>
                <a:cs typeface="Arial" panose="020B0604020202020204" pitchFamily="34" charset="0"/>
                <a:sym typeface="Poppins"/>
              </a:rPr>
              <a:t>34 CFR Sec. 106.45(b)(5)(iii)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0" y="0"/>
            <a:ext cx="17688790" cy="10287000"/>
            <a:chOff x="0" y="0"/>
            <a:chExt cx="4816593" cy="2801112"/>
          </a:xfrm>
        </p:grpSpPr>
        <p:sp>
          <p:nvSpPr>
            <p:cNvPr id="4" name="Freeform 4"/>
            <p:cNvSpPr/>
            <p:nvPr/>
          </p:nvSpPr>
          <p:spPr>
            <a:xfrm>
              <a:off x="0" y="0"/>
              <a:ext cx="4816592" cy="2801112"/>
            </a:xfrm>
            <a:custGeom>
              <a:avLst/>
              <a:gdLst/>
              <a:ahLst/>
              <a:cxnLst/>
              <a:rect l="l" t="t" r="r" b="b"/>
              <a:pathLst>
                <a:path w="4816592" h="2801112">
                  <a:moveTo>
                    <a:pt x="0" y="0"/>
                  </a:moveTo>
                  <a:lnTo>
                    <a:pt x="4816592" y="0"/>
                  </a:lnTo>
                  <a:lnTo>
                    <a:pt x="4816592" y="2801112"/>
                  </a:lnTo>
                  <a:lnTo>
                    <a:pt x="0" y="2801112"/>
                  </a:lnTo>
                  <a:close/>
                </a:path>
              </a:pathLst>
            </a:custGeom>
            <a:solidFill>
              <a:srgbClr val="1F3A6D">
                <a:alpha val="69804"/>
              </a:srgbClr>
            </a:solidFill>
          </p:spPr>
          <p:txBody>
            <a:bodyPr/>
            <a:lstStyle/>
            <a:p>
              <a:endParaRPr lang="en-US"/>
            </a:p>
          </p:txBody>
        </p:sp>
        <p:sp>
          <p:nvSpPr>
            <p:cNvPr id="5" name="TextBox 5"/>
            <p:cNvSpPr txBox="1"/>
            <p:nvPr/>
          </p:nvSpPr>
          <p:spPr>
            <a:xfrm>
              <a:off x="0" y="0"/>
              <a:ext cx="4816593" cy="2801112"/>
            </a:xfrm>
            <a:prstGeom prst="rect">
              <a:avLst/>
            </a:prstGeom>
          </p:spPr>
          <p:txBody>
            <a:bodyPr lIns="50800" tIns="50800" rIns="50800" bIns="50800" rtlCol="0" anchor="ctr"/>
            <a:lstStyle/>
            <a:p>
              <a:pPr algn="ctr">
                <a:lnSpc>
                  <a:spcPts val="3099"/>
                </a:lnSpc>
              </a:pPr>
              <a:endParaRPr/>
            </a:p>
          </p:txBody>
        </p:sp>
      </p:grpSp>
      <p:grpSp>
        <p:nvGrpSpPr>
          <p:cNvPr id="6" name="Group 6"/>
          <p:cNvGrpSpPr/>
          <p:nvPr/>
        </p:nvGrpSpPr>
        <p:grpSpPr>
          <a:xfrm>
            <a:off x="1441736" y="0"/>
            <a:ext cx="15517335" cy="10287000"/>
            <a:chOff x="0" y="0"/>
            <a:chExt cx="3881849" cy="2801112"/>
          </a:xfrm>
        </p:grpSpPr>
        <p:sp>
          <p:nvSpPr>
            <p:cNvPr id="7" name="Freeform 7"/>
            <p:cNvSpPr/>
            <p:nvPr/>
          </p:nvSpPr>
          <p:spPr>
            <a:xfrm>
              <a:off x="0" y="0"/>
              <a:ext cx="3881849" cy="2801112"/>
            </a:xfrm>
            <a:custGeom>
              <a:avLst/>
              <a:gdLst/>
              <a:ahLst/>
              <a:cxnLst/>
              <a:rect l="l" t="t" r="r" b="b"/>
              <a:pathLst>
                <a:path w="3881849" h="2801112">
                  <a:moveTo>
                    <a:pt x="0" y="0"/>
                  </a:moveTo>
                  <a:lnTo>
                    <a:pt x="3881849" y="0"/>
                  </a:lnTo>
                  <a:lnTo>
                    <a:pt x="3881849" y="2801112"/>
                  </a:lnTo>
                  <a:lnTo>
                    <a:pt x="0" y="2801112"/>
                  </a:lnTo>
                  <a:close/>
                </a:path>
              </a:pathLst>
            </a:custGeom>
            <a:solidFill>
              <a:srgbClr val="FFFFFF"/>
            </a:solidFill>
          </p:spPr>
          <p:txBody>
            <a:bodyPr/>
            <a:lstStyle/>
            <a:p>
              <a:endParaRPr lang="en-US"/>
            </a:p>
          </p:txBody>
        </p:sp>
        <p:sp>
          <p:nvSpPr>
            <p:cNvPr id="8" name="TextBox 8"/>
            <p:cNvSpPr txBox="1"/>
            <p:nvPr/>
          </p:nvSpPr>
          <p:spPr>
            <a:xfrm>
              <a:off x="0" y="0"/>
              <a:ext cx="3881849" cy="2801112"/>
            </a:xfrm>
            <a:prstGeom prst="rect">
              <a:avLst/>
            </a:prstGeom>
          </p:spPr>
          <p:txBody>
            <a:bodyPr lIns="50800" tIns="50800" rIns="50800" bIns="50800" rtlCol="0" anchor="ctr"/>
            <a:lstStyle/>
            <a:p>
              <a:pPr algn="ctr">
                <a:lnSpc>
                  <a:spcPts val="3099"/>
                </a:lnSpc>
              </a:pPr>
              <a:endParaRPr/>
            </a:p>
          </p:txBody>
        </p:sp>
      </p:grpSp>
      <p:sp>
        <p:nvSpPr>
          <p:cNvPr id="10" name="Freeform 10"/>
          <p:cNvSpPr/>
          <p:nvPr/>
        </p:nvSpPr>
        <p:spPr>
          <a:xfrm>
            <a:off x="4883361" y="680626"/>
            <a:ext cx="1062821" cy="348074"/>
          </a:xfrm>
          <a:custGeom>
            <a:avLst/>
            <a:gdLst/>
            <a:ahLst/>
            <a:cxnLst/>
            <a:rect l="l" t="t" r="r" b="b"/>
            <a:pathLst>
              <a:path w="1062821" h="348074">
                <a:moveTo>
                  <a:pt x="0" y="0"/>
                </a:moveTo>
                <a:lnTo>
                  <a:pt x="1062821" y="0"/>
                </a:lnTo>
                <a:lnTo>
                  <a:pt x="1062821" y="348074"/>
                </a:lnTo>
                <a:lnTo>
                  <a:pt x="0" y="3480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TextBox 11">
            <a:extLst>
              <a:ext uri="{FF2B5EF4-FFF2-40B4-BE49-F238E27FC236}">
                <a16:creationId xmlns:a16="http://schemas.microsoft.com/office/drawing/2014/main" id="{5F46702C-DE0B-C3BD-E214-BDF95A817BFE}"/>
              </a:ext>
            </a:extLst>
          </p:cNvPr>
          <p:cNvSpPr txBox="1"/>
          <p:nvPr/>
        </p:nvSpPr>
        <p:spPr>
          <a:xfrm>
            <a:off x="2438400" y="680626"/>
            <a:ext cx="12284497" cy="1205865"/>
          </a:xfrm>
          <a:prstGeom prst="rect">
            <a:avLst/>
          </a:prstGeom>
        </p:spPr>
        <p:txBody>
          <a:bodyPr wrap="square" lIns="0" tIns="0" rIns="0" bIns="0" rtlCol="0" anchor="t">
            <a:spAutoFit/>
          </a:bodyPr>
          <a:lstStyle/>
          <a:p>
            <a:pPr marL="0" lvl="0" indent="0">
              <a:lnSpc>
                <a:spcPts val="9179"/>
              </a:lnSpc>
            </a:pPr>
            <a:r>
              <a:rPr lang="en-US" sz="8499" b="1" spc="-212">
                <a:solidFill>
                  <a:srgbClr val="002060"/>
                </a:solidFill>
                <a:latin typeface="Arial" panose="020B0604020202020204" pitchFamily="34" charset="0"/>
                <a:ea typeface="Barlow Bold"/>
                <a:cs typeface="Arial" panose="020B0604020202020204" pitchFamily="34" charset="0"/>
                <a:sym typeface="Barlow Bold"/>
              </a:rPr>
              <a:t>Investigative Process</a:t>
            </a:r>
          </a:p>
        </p:txBody>
      </p:sp>
      <p:sp>
        <p:nvSpPr>
          <p:cNvPr id="14" name="TextBox 8"/>
          <p:cNvSpPr txBox="1"/>
          <p:nvPr/>
        </p:nvSpPr>
        <p:spPr>
          <a:xfrm>
            <a:off x="2713248" y="3337069"/>
            <a:ext cx="14249100" cy="830933"/>
          </a:xfrm>
          <a:prstGeom prst="rect">
            <a:avLst/>
          </a:prstGeom>
        </p:spPr>
        <p:txBody>
          <a:bodyPr wrap="square" lIns="0" tIns="0" rIns="0" bIns="0" rtlCol="0" anchor="t">
            <a:spAutoFit/>
          </a:bodyPr>
          <a:lstStyle/>
          <a:p>
            <a:pPr algn="l">
              <a:lnSpc>
                <a:spcPts val="7000"/>
              </a:lnSpc>
            </a:pPr>
            <a:r>
              <a:rPr lang="en-US" sz="5400" b="1">
                <a:solidFill>
                  <a:srgbClr val="00205B"/>
                </a:solidFill>
                <a:latin typeface="Arial"/>
                <a:ea typeface="Arial"/>
                <a:cs typeface="Arial"/>
                <a:sym typeface="Arial"/>
              </a:rPr>
              <a:t>Presumption of Not Responsible</a:t>
            </a:r>
          </a:p>
        </p:txBody>
      </p:sp>
      <p:sp>
        <p:nvSpPr>
          <p:cNvPr id="15" name="TextBox 9"/>
          <p:cNvSpPr txBox="1"/>
          <p:nvPr/>
        </p:nvSpPr>
        <p:spPr>
          <a:xfrm>
            <a:off x="2713248" y="4637799"/>
            <a:ext cx="13669752" cy="2413418"/>
          </a:xfrm>
          <a:prstGeom prst="rect">
            <a:avLst/>
          </a:prstGeom>
        </p:spPr>
        <p:txBody>
          <a:bodyPr wrap="square" lIns="0" tIns="0" rIns="0" bIns="0" rtlCol="0" anchor="t">
            <a:spAutoFit/>
          </a:bodyPr>
          <a:lstStyle/>
          <a:p>
            <a:pPr>
              <a:lnSpc>
                <a:spcPts val="4759"/>
              </a:lnSpc>
            </a:pPr>
            <a:r>
              <a:rPr lang="en-US" sz="3600" dirty="0">
                <a:solidFill>
                  <a:srgbClr val="00205B"/>
                </a:solidFill>
                <a:latin typeface="Arial" panose="020B0604020202020204" pitchFamily="34" charset="0"/>
                <a:cs typeface="Arial" panose="020B0604020202020204" pitchFamily="34" charset="0"/>
                <a:sym typeface="Poppins"/>
              </a:rPr>
              <a:t>“Include a presumption that the respondent is not responsible for the alleged conduct until a determination regarding responsibility is made at the conclusion of the grievance process.”</a:t>
            </a:r>
          </a:p>
          <a:p>
            <a:pPr>
              <a:lnSpc>
                <a:spcPts val="4759"/>
              </a:lnSpc>
            </a:pPr>
            <a:r>
              <a:rPr lang="en-US" sz="2200" dirty="0">
                <a:solidFill>
                  <a:srgbClr val="00205B"/>
                </a:solidFill>
                <a:latin typeface="Arial" panose="020B0604020202020204" pitchFamily="34" charset="0"/>
                <a:cs typeface="Arial" panose="020B0604020202020204" pitchFamily="34" charset="0"/>
                <a:sym typeface="Poppins"/>
              </a:rPr>
              <a:t>34 CFR Sec. 106.45 (b)(1)(iv)</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0" y="0"/>
            <a:ext cx="17688790" cy="10287000"/>
            <a:chOff x="0" y="0"/>
            <a:chExt cx="4816593" cy="2801112"/>
          </a:xfrm>
        </p:grpSpPr>
        <p:sp>
          <p:nvSpPr>
            <p:cNvPr id="4" name="Freeform 4"/>
            <p:cNvSpPr/>
            <p:nvPr/>
          </p:nvSpPr>
          <p:spPr>
            <a:xfrm>
              <a:off x="0" y="0"/>
              <a:ext cx="4816592" cy="2801112"/>
            </a:xfrm>
            <a:custGeom>
              <a:avLst/>
              <a:gdLst/>
              <a:ahLst/>
              <a:cxnLst/>
              <a:rect l="l" t="t" r="r" b="b"/>
              <a:pathLst>
                <a:path w="4816592" h="2801112">
                  <a:moveTo>
                    <a:pt x="0" y="0"/>
                  </a:moveTo>
                  <a:lnTo>
                    <a:pt x="4816592" y="0"/>
                  </a:lnTo>
                  <a:lnTo>
                    <a:pt x="4816592" y="2801112"/>
                  </a:lnTo>
                  <a:lnTo>
                    <a:pt x="0" y="2801112"/>
                  </a:lnTo>
                  <a:close/>
                </a:path>
              </a:pathLst>
            </a:custGeom>
            <a:solidFill>
              <a:srgbClr val="1F3A6D">
                <a:alpha val="69804"/>
              </a:srgbClr>
            </a:solidFill>
          </p:spPr>
          <p:txBody>
            <a:bodyPr/>
            <a:lstStyle/>
            <a:p>
              <a:endParaRPr lang="en-US"/>
            </a:p>
          </p:txBody>
        </p:sp>
        <p:sp>
          <p:nvSpPr>
            <p:cNvPr id="5" name="TextBox 5"/>
            <p:cNvSpPr txBox="1"/>
            <p:nvPr/>
          </p:nvSpPr>
          <p:spPr>
            <a:xfrm>
              <a:off x="0" y="0"/>
              <a:ext cx="4816593" cy="2801112"/>
            </a:xfrm>
            <a:prstGeom prst="rect">
              <a:avLst/>
            </a:prstGeom>
          </p:spPr>
          <p:txBody>
            <a:bodyPr lIns="50800" tIns="50800" rIns="50800" bIns="50800" rtlCol="0" anchor="ctr"/>
            <a:lstStyle/>
            <a:p>
              <a:pPr algn="ctr">
                <a:lnSpc>
                  <a:spcPts val="3099"/>
                </a:lnSpc>
              </a:pPr>
              <a:endParaRPr/>
            </a:p>
          </p:txBody>
        </p:sp>
      </p:grpSp>
      <p:grpSp>
        <p:nvGrpSpPr>
          <p:cNvPr id="6" name="Group 6"/>
          <p:cNvGrpSpPr/>
          <p:nvPr/>
        </p:nvGrpSpPr>
        <p:grpSpPr>
          <a:xfrm>
            <a:off x="1441736" y="0"/>
            <a:ext cx="15517335" cy="10287000"/>
            <a:chOff x="0" y="0"/>
            <a:chExt cx="3881849" cy="2801112"/>
          </a:xfrm>
        </p:grpSpPr>
        <p:sp>
          <p:nvSpPr>
            <p:cNvPr id="7" name="Freeform 7"/>
            <p:cNvSpPr/>
            <p:nvPr/>
          </p:nvSpPr>
          <p:spPr>
            <a:xfrm>
              <a:off x="0" y="0"/>
              <a:ext cx="3881849" cy="2801112"/>
            </a:xfrm>
            <a:custGeom>
              <a:avLst/>
              <a:gdLst/>
              <a:ahLst/>
              <a:cxnLst/>
              <a:rect l="l" t="t" r="r" b="b"/>
              <a:pathLst>
                <a:path w="3881849" h="2801112">
                  <a:moveTo>
                    <a:pt x="0" y="0"/>
                  </a:moveTo>
                  <a:lnTo>
                    <a:pt x="3881849" y="0"/>
                  </a:lnTo>
                  <a:lnTo>
                    <a:pt x="3881849" y="2801112"/>
                  </a:lnTo>
                  <a:lnTo>
                    <a:pt x="0" y="2801112"/>
                  </a:lnTo>
                  <a:close/>
                </a:path>
              </a:pathLst>
            </a:custGeom>
            <a:solidFill>
              <a:srgbClr val="FFFFFF"/>
            </a:solidFill>
          </p:spPr>
          <p:txBody>
            <a:bodyPr/>
            <a:lstStyle/>
            <a:p>
              <a:endParaRPr lang="en-US"/>
            </a:p>
          </p:txBody>
        </p:sp>
        <p:sp>
          <p:nvSpPr>
            <p:cNvPr id="8" name="TextBox 8"/>
            <p:cNvSpPr txBox="1"/>
            <p:nvPr/>
          </p:nvSpPr>
          <p:spPr>
            <a:xfrm>
              <a:off x="0" y="0"/>
              <a:ext cx="3881849" cy="2801112"/>
            </a:xfrm>
            <a:prstGeom prst="rect">
              <a:avLst/>
            </a:prstGeom>
          </p:spPr>
          <p:txBody>
            <a:bodyPr lIns="50800" tIns="50800" rIns="50800" bIns="50800" rtlCol="0" anchor="ctr"/>
            <a:lstStyle/>
            <a:p>
              <a:pPr algn="ctr">
                <a:lnSpc>
                  <a:spcPts val="3099"/>
                </a:lnSpc>
              </a:pPr>
              <a:endParaRPr/>
            </a:p>
          </p:txBody>
        </p:sp>
      </p:grpSp>
      <p:sp>
        <p:nvSpPr>
          <p:cNvPr id="10" name="Freeform 10"/>
          <p:cNvSpPr/>
          <p:nvPr/>
        </p:nvSpPr>
        <p:spPr>
          <a:xfrm>
            <a:off x="4883361" y="680626"/>
            <a:ext cx="1062821" cy="348074"/>
          </a:xfrm>
          <a:custGeom>
            <a:avLst/>
            <a:gdLst/>
            <a:ahLst/>
            <a:cxnLst/>
            <a:rect l="l" t="t" r="r" b="b"/>
            <a:pathLst>
              <a:path w="1062821" h="348074">
                <a:moveTo>
                  <a:pt x="0" y="0"/>
                </a:moveTo>
                <a:lnTo>
                  <a:pt x="1062821" y="0"/>
                </a:lnTo>
                <a:lnTo>
                  <a:pt x="1062821" y="348074"/>
                </a:lnTo>
                <a:lnTo>
                  <a:pt x="0" y="3480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TextBox 11">
            <a:extLst>
              <a:ext uri="{FF2B5EF4-FFF2-40B4-BE49-F238E27FC236}">
                <a16:creationId xmlns:a16="http://schemas.microsoft.com/office/drawing/2014/main" id="{5F46702C-DE0B-C3BD-E214-BDF95A817BFE}"/>
              </a:ext>
            </a:extLst>
          </p:cNvPr>
          <p:cNvSpPr txBox="1"/>
          <p:nvPr/>
        </p:nvSpPr>
        <p:spPr>
          <a:xfrm>
            <a:off x="2438400" y="680626"/>
            <a:ext cx="12284497" cy="1205865"/>
          </a:xfrm>
          <a:prstGeom prst="rect">
            <a:avLst/>
          </a:prstGeom>
        </p:spPr>
        <p:txBody>
          <a:bodyPr wrap="square" lIns="0" tIns="0" rIns="0" bIns="0" rtlCol="0" anchor="t">
            <a:spAutoFit/>
          </a:bodyPr>
          <a:lstStyle/>
          <a:p>
            <a:pPr marL="0" lvl="0" indent="0">
              <a:lnSpc>
                <a:spcPts val="9179"/>
              </a:lnSpc>
            </a:pPr>
            <a:r>
              <a:rPr lang="en-US" sz="8499" b="1" spc="-212">
                <a:solidFill>
                  <a:srgbClr val="002060"/>
                </a:solidFill>
                <a:latin typeface="Arial" panose="020B0604020202020204" pitchFamily="34" charset="0"/>
                <a:ea typeface="Barlow Bold"/>
                <a:cs typeface="Arial" panose="020B0604020202020204" pitchFamily="34" charset="0"/>
                <a:sym typeface="Barlow Bold"/>
              </a:rPr>
              <a:t>Investigative Process</a:t>
            </a:r>
          </a:p>
        </p:txBody>
      </p:sp>
      <p:sp>
        <p:nvSpPr>
          <p:cNvPr id="14" name="TextBox 8"/>
          <p:cNvSpPr txBox="1"/>
          <p:nvPr/>
        </p:nvSpPr>
        <p:spPr>
          <a:xfrm>
            <a:off x="2713248" y="3337069"/>
            <a:ext cx="14249100" cy="830933"/>
          </a:xfrm>
          <a:prstGeom prst="rect">
            <a:avLst/>
          </a:prstGeom>
        </p:spPr>
        <p:txBody>
          <a:bodyPr wrap="square" lIns="0" tIns="0" rIns="0" bIns="0" rtlCol="0" anchor="t">
            <a:spAutoFit/>
          </a:bodyPr>
          <a:lstStyle/>
          <a:p>
            <a:pPr algn="l">
              <a:lnSpc>
                <a:spcPts val="7000"/>
              </a:lnSpc>
            </a:pPr>
            <a:r>
              <a:rPr lang="en-US" sz="5400" b="1">
                <a:solidFill>
                  <a:srgbClr val="00205B"/>
                </a:solidFill>
                <a:latin typeface="Arial"/>
                <a:ea typeface="Arial"/>
                <a:cs typeface="Arial"/>
                <a:sym typeface="Arial"/>
              </a:rPr>
              <a:t>Rights of Complainant and Respondent</a:t>
            </a:r>
          </a:p>
        </p:txBody>
      </p:sp>
      <p:sp>
        <p:nvSpPr>
          <p:cNvPr id="15" name="TextBox 9"/>
          <p:cNvSpPr txBox="1"/>
          <p:nvPr/>
        </p:nvSpPr>
        <p:spPr>
          <a:xfrm>
            <a:off x="2286000" y="4552344"/>
            <a:ext cx="14249100" cy="1182311"/>
          </a:xfrm>
          <a:prstGeom prst="rect">
            <a:avLst/>
          </a:prstGeom>
        </p:spPr>
        <p:txBody>
          <a:bodyPr wrap="square" lIns="0" tIns="0" rIns="0" bIns="0" rtlCol="0" anchor="t">
            <a:spAutoFit/>
          </a:bodyPr>
          <a:lstStyle/>
          <a:p>
            <a:pPr marL="734059" indent="-302262">
              <a:lnSpc>
                <a:spcPts val="4759"/>
              </a:lnSpc>
              <a:buFont typeface="Arial"/>
              <a:buChar char="•"/>
            </a:pPr>
            <a:r>
              <a:rPr lang="en-US" sz="3600" dirty="0">
                <a:solidFill>
                  <a:srgbClr val="00205B"/>
                </a:solidFill>
                <a:latin typeface="Arial" panose="020B0604020202020204" pitchFamily="34" charset="0"/>
                <a:cs typeface="Arial" panose="020B0604020202020204" pitchFamily="34" charset="0"/>
                <a:sym typeface="Poppins"/>
              </a:rPr>
              <a:t>Notice of the allegations of sexual harassment potentially constituting sexual harassment as defined in § 106.30, including sufficient details known at the time and with sufficient time to prepare a response before any initial interview.</a:t>
            </a:r>
          </a:p>
          <a:p>
            <a:pPr marL="734059" indent="-302262">
              <a:lnSpc>
                <a:spcPts val="4759"/>
              </a:lnSpc>
              <a:buFont typeface="Arial"/>
              <a:buChar char="•"/>
            </a:pPr>
            <a:r>
              <a:rPr lang="en-US" sz="3600" dirty="0">
                <a:solidFill>
                  <a:srgbClr val="00205B"/>
                </a:solidFill>
                <a:latin typeface="Arial" panose="020B0604020202020204" pitchFamily="34" charset="0"/>
                <a:cs typeface="Arial" panose="020B0604020202020204" pitchFamily="34" charset="0"/>
                <a:sym typeface="Poppins"/>
              </a:rPr>
              <a:t>Inform have right to advisor</a:t>
            </a:r>
          </a:p>
          <a:p>
            <a:pPr marL="734059" indent="-302262">
              <a:lnSpc>
                <a:spcPts val="4759"/>
              </a:lnSpc>
              <a:buFont typeface="Arial"/>
              <a:buChar char="•"/>
            </a:pPr>
            <a:r>
              <a:rPr lang="en-US" sz="3600" dirty="0">
                <a:solidFill>
                  <a:srgbClr val="00205B"/>
                </a:solidFill>
                <a:latin typeface="Arial" panose="020B0604020202020204" pitchFamily="34" charset="0"/>
                <a:cs typeface="Arial" panose="020B0604020202020204" pitchFamily="34" charset="0"/>
                <a:sym typeface="Poppins"/>
              </a:rPr>
              <a:t>May inspect and review evidence</a:t>
            </a:r>
          </a:p>
          <a:p>
            <a:pPr marL="734059" indent="-302262">
              <a:lnSpc>
                <a:spcPts val="4759"/>
              </a:lnSpc>
              <a:buFont typeface="Arial"/>
              <a:buChar char="•"/>
            </a:pPr>
            <a:r>
              <a:rPr lang="en-US" sz="3600" dirty="0">
                <a:solidFill>
                  <a:srgbClr val="00205B"/>
                </a:solidFill>
                <a:latin typeface="Arial" panose="020B0604020202020204" pitchFamily="34" charset="0"/>
                <a:cs typeface="Arial" panose="020B0604020202020204" pitchFamily="34" charset="0"/>
                <a:sym typeface="Poppins"/>
              </a:rPr>
              <a:t>Inform that could be subject to Code of Conduct if false statements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0" y="0"/>
            <a:ext cx="17688790" cy="10287000"/>
            <a:chOff x="0" y="0"/>
            <a:chExt cx="4816593" cy="2801112"/>
          </a:xfrm>
        </p:grpSpPr>
        <p:sp>
          <p:nvSpPr>
            <p:cNvPr id="4" name="Freeform 4"/>
            <p:cNvSpPr/>
            <p:nvPr/>
          </p:nvSpPr>
          <p:spPr>
            <a:xfrm>
              <a:off x="0" y="0"/>
              <a:ext cx="4816592" cy="2801112"/>
            </a:xfrm>
            <a:custGeom>
              <a:avLst/>
              <a:gdLst/>
              <a:ahLst/>
              <a:cxnLst/>
              <a:rect l="l" t="t" r="r" b="b"/>
              <a:pathLst>
                <a:path w="4816592" h="2801112">
                  <a:moveTo>
                    <a:pt x="0" y="0"/>
                  </a:moveTo>
                  <a:lnTo>
                    <a:pt x="4816592" y="0"/>
                  </a:lnTo>
                  <a:lnTo>
                    <a:pt x="4816592" y="2801112"/>
                  </a:lnTo>
                  <a:lnTo>
                    <a:pt x="0" y="2801112"/>
                  </a:lnTo>
                  <a:close/>
                </a:path>
              </a:pathLst>
            </a:custGeom>
            <a:solidFill>
              <a:srgbClr val="1F3A6D">
                <a:alpha val="69804"/>
              </a:srgbClr>
            </a:solidFill>
          </p:spPr>
          <p:txBody>
            <a:bodyPr/>
            <a:lstStyle/>
            <a:p>
              <a:endParaRPr lang="en-US"/>
            </a:p>
          </p:txBody>
        </p:sp>
        <p:sp>
          <p:nvSpPr>
            <p:cNvPr id="5" name="TextBox 5"/>
            <p:cNvSpPr txBox="1"/>
            <p:nvPr/>
          </p:nvSpPr>
          <p:spPr>
            <a:xfrm>
              <a:off x="0" y="0"/>
              <a:ext cx="4816593" cy="2801112"/>
            </a:xfrm>
            <a:prstGeom prst="rect">
              <a:avLst/>
            </a:prstGeom>
          </p:spPr>
          <p:txBody>
            <a:bodyPr lIns="50800" tIns="50800" rIns="50800" bIns="50800" rtlCol="0" anchor="ctr"/>
            <a:lstStyle/>
            <a:p>
              <a:pPr algn="ctr">
                <a:lnSpc>
                  <a:spcPts val="3099"/>
                </a:lnSpc>
              </a:pPr>
              <a:endParaRPr/>
            </a:p>
          </p:txBody>
        </p:sp>
      </p:grpSp>
      <p:grpSp>
        <p:nvGrpSpPr>
          <p:cNvPr id="6" name="Group 6"/>
          <p:cNvGrpSpPr/>
          <p:nvPr/>
        </p:nvGrpSpPr>
        <p:grpSpPr>
          <a:xfrm>
            <a:off x="1441736" y="0"/>
            <a:ext cx="15517335" cy="10287000"/>
            <a:chOff x="0" y="0"/>
            <a:chExt cx="3881849" cy="2801112"/>
          </a:xfrm>
        </p:grpSpPr>
        <p:sp>
          <p:nvSpPr>
            <p:cNvPr id="7" name="Freeform 7"/>
            <p:cNvSpPr/>
            <p:nvPr/>
          </p:nvSpPr>
          <p:spPr>
            <a:xfrm>
              <a:off x="0" y="0"/>
              <a:ext cx="3881849" cy="2801112"/>
            </a:xfrm>
            <a:custGeom>
              <a:avLst/>
              <a:gdLst/>
              <a:ahLst/>
              <a:cxnLst/>
              <a:rect l="l" t="t" r="r" b="b"/>
              <a:pathLst>
                <a:path w="3881849" h="2801112">
                  <a:moveTo>
                    <a:pt x="0" y="0"/>
                  </a:moveTo>
                  <a:lnTo>
                    <a:pt x="3881849" y="0"/>
                  </a:lnTo>
                  <a:lnTo>
                    <a:pt x="3881849" y="2801112"/>
                  </a:lnTo>
                  <a:lnTo>
                    <a:pt x="0" y="2801112"/>
                  </a:lnTo>
                  <a:close/>
                </a:path>
              </a:pathLst>
            </a:custGeom>
            <a:solidFill>
              <a:srgbClr val="FFFFFF"/>
            </a:solidFill>
          </p:spPr>
          <p:txBody>
            <a:bodyPr/>
            <a:lstStyle/>
            <a:p>
              <a:endParaRPr lang="en-US"/>
            </a:p>
          </p:txBody>
        </p:sp>
        <p:sp>
          <p:nvSpPr>
            <p:cNvPr id="8" name="TextBox 8"/>
            <p:cNvSpPr txBox="1"/>
            <p:nvPr/>
          </p:nvSpPr>
          <p:spPr>
            <a:xfrm>
              <a:off x="0" y="0"/>
              <a:ext cx="3881849" cy="2801112"/>
            </a:xfrm>
            <a:prstGeom prst="rect">
              <a:avLst/>
            </a:prstGeom>
          </p:spPr>
          <p:txBody>
            <a:bodyPr lIns="50800" tIns="50800" rIns="50800" bIns="50800" rtlCol="0" anchor="ctr"/>
            <a:lstStyle/>
            <a:p>
              <a:pPr algn="ctr">
                <a:lnSpc>
                  <a:spcPts val="3099"/>
                </a:lnSpc>
              </a:pPr>
              <a:endParaRPr/>
            </a:p>
          </p:txBody>
        </p:sp>
      </p:grpSp>
      <p:sp>
        <p:nvSpPr>
          <p:cNvPr id="10" name="Freeform 10"/>
          <p:cNvSpPr/>
          <p:nvPr/>
        </p:nvSpPr>
        <p:spPr>
          <a:xfrm>
            <a:off x="4883361" y="680626"/>
            <a:ext cx="1062821" cy="348074"/>
          </a:xfrm>
          <a:custGeom>
            <a:avLst/>
            <a:gdLst/>
            <a:ahLst/>
            <a:cxnLst/>
            <a:rect l="l" t="t" r="r" b="b"/>
            <a:pathLst>
              <a:path w="1062821" h="348074">
                <a:moveTo>
                  <a:pt x="0" y="0"/>
                </a:moveTo>
                <a:lnTo>
                  <a:pt x="1062821" y="0"/>
                </a:lnTo>
                <a:lnTo>
                  <a:pt x="1062821" y="348074"/>
                </a:lnTo>
                <a:lnTo>
                  <a:pt x="0" y="3480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TextBox 11">
            <a:extLst>
              <a:ext uri="{FF2B5EF4-FFF2-40B4-BE49-F238E27FC236}">
                <a16:creationId xmlns:a16="http://schemas.microsoft.com/office/drawing/2014/main" id="{5F46702C-DE0B-C3BD-E214-BDF95A817BFE}"/>
              </a:ext>
            </a:extLst>
          </p:cNvPr>
          <p:cNvSpPr txBox="1"/>
          <p:nvPr/>
        </p:nvSpPr>
        <p:spPr>
          <a:xfrm>
            <a:off x="2438400" y="680626"/>
            <a:ext cx="12284497" cy="1205865"/>
          </a:xfrm>
          <a:prstGeom prst="rect">
            <a:avLst/>
          </a:prstGeom>
        </p:spPr>
        <p:txBody>
          <a:bodyPr wrap="square" lIns="0" tIns="0" rIns="0" bIns="0" rtlCol="0" anchor="t">
            <a:spAutoFit/>
          </a:bodyPr>
          <a:lstStyle/>
          <a:p>
            <a:pPr marL="0" lvl="0" indent="0">
              <a:lnSpc>
                <a:spcPts val="9179"/>
              </a:lnSpc>
            </a:pPr>
            <a:r>
              <a:rPr lang="en-US" sz="8499" b="1" spc="-212">
                <a:solidFill>
                  <a:srgbClr val="002060"/>
                </a:solidFill>
                <a:latin typeface="Arial" panose="020B0604020202020204" pitchFamily="34" charset="0"/>
                <a:ea typeface="Barlow Bold"/>
                <a:cs typeface="Arial" panose="020B0604020202020204" pitchFamily="34" charset="0"/>
                <a:sym typeface="Barlow Bold"/>
              </a:rPr>
              <a:t>Investigative Process</a:t>
            </a:r>
          </a:p>
        </p:txBody>
      </p:sp>
      <p:sp>
        <p:nvSpPr>
          <p:cNvPr id="14" name="TextBox 8"/>
          <p:cNvSpPr txBox="1"/>
          <p:nvPr/>
        </p:nvSpPr>
        <p:spPr>
          <a:xfrm>
            <a:off x="2713248" y="3337069"/>
            <a:ext cx="14249100" cy="830933"/>
          </a:xfrm>
          <a:prstGeom prst="rect">
            <a:avLst/>
          </a:prstGeom>
        </p:spPr>
        <p:txBody>
          <a:bodyPr wrap="square" lIns="0" tIns="0" rIns="0" bIns="0" rtlCol="0" anchor="t">
            <a:spAutoFit/>
          </a:bodyPr>
          <a:lstStyle/>
          <a:p>
            <a:pPr algn="l">
              <a:lnSpc>
                <a:spcPts val="7000"/>
              </a:lnSpc>
            </a:pPr>
            <a:r>
              <a:rPr lang="en-US" sz="5400" b="1" dirty="0">
                <a:solidFill>
                  <a:srgbClr val="00205B"/>
                </a:solidFill>
                <a:latin typeface="Arial"/>
                <a:ea typeface="Arial"/>
                <a:cs typeface="Arial"/>
                <a:sym typeface="Arial"/>
              </a:rPr>
              <a:t>Rights of Complainant and Respondent (cont.)</a:t>
            </a:r>
          </a:p>
        </p:txBody>
      </p:sp>
      <p:sp>
        <p:nvSpPr>
          <p:cNvPr id="15" name="TextBox 9"/>
          <p:cNvSpPr txBox="1"/>
          <p:nvPr/>
        </p:nvSpPr>
        <p:spPr>
          <a:xfrm>
            <a:off x="2434652" y="5448300"/>
            <a:ext cx="13288752" cy="3028971"/>
          </a:xfrm>
          <a:prstGeom prst="rect">
            <a:avLst/>
          </a:prstGeom>
        </p:spPr>
        <p:txBody>
          <a:bodyPr wrap="square" lIns="0" tIns="0" rIns="0" bIns="0" rtlCol="0" anchor="t">
            <a:spAutoFit/>
          </a:bodyPr>
          <a:lstStyle/>
          <a:p>
            <a:pPr marL="734059" indent="-302262">
              <a:lnSpc>
                <a:spcPts val="4759"/>
              </a:lnSpc>
              <a:buFont typeface="Arial"/>
              <a:buChar char="•"/>
            </a:pPr>
            <a:r>
              <a:rPr lang="en-US" sz="3600" dirty="0">
                <a:solidFill>
                  <a:srgbClr val="00205B"/>
                </a:solidFill>
                <a:latin typeface="Arial" panose="020B0604020202020204" pitchFamily="34" charset="0"/>
                <a:cs typeface="Arial" panose="020B0604020202020204" pitchFamily="34" charset="0"/>
                <a:sym typeface="Poppins"/>
              </a:rPr>
              <a:t>Written notice of any meetings, hearings, etc. with sufficient time to prepare</a:t>
            </a:r>
          </a:p>
          <a:p>
            <a:pPr marL="734059" indent="-302262">
              <a:lnSpc>
                <a:spcPts val="4759"/>
              </a:lnSpc>
              <a:buFont typeface="Arial"/>
              <a:buChar char="•"/>
            </a:pPr>
            <a:r>
              <a:rPr lang="en-US" sz="3600" dirty="0">
                <a:solidFill>
                  <a:srgbClr val="00205B"/>
                </a:solidFill>
                <a:latin typeface="Arial" panose="020B0604020202020204" pitchFamily="34" charset="0"/>
                <a:cs typeface="Arial" panose="020B0604020202020204" pitchFamily="34" charset="0"/>
                <a:sym typeface="Poppins"/>
              </a:rPr>
              <a:t>Requirement to supplement if additional allegations.</a:t>
            </a:r>
          </a:p>
          <a:p>
            <a:pPr marL="431797">
              <a:lnSpc>
                <a:spcPts val="4759"/>
              </a:lnSpc>
            </a:pPr>
            <a:endParaRPr lang="en-US" sz="3600" dirty="0">
              <a:solidFill>
                <a:srgbClr val="00205B"/>
              </a:solidFill>
              <a:latin typeface="Arial" panose="020B0604020202020204" pitchFamily="34" charset="0"/>
              <a:cs typeface="Arial" panose="020B0604020202020204" pitchFamily="34" charset="0"/>
              <a:sym typeface="Poppins"/>
            </a:endParaRPr>
          </a:p>
          <a:p>
            <a:pPr>
              <a:lnSpc>
                <a:spcPts val="4759"/>
              </a:lnSpc>
            </a:pPr>
            <a:r>
              <a:rPr lang="en-US" sz="2200" dirty="0">
                <a:solidFill>
                  <a:srgbClr val="00205B"/>
                </a:solidFill>
                <a:latin typeface="Arial" panose="020B0604020202020204" pitchFamily="34" charset="0"/>
                <a:cs typeface="Arial" panose="020B0604020202020204" pitchFamily="34" charset="0"/>
                <a:sym typeface="Poppins"/>
              </a:rPr>
              <a:t>34 CFR Sec. 106.45(b)(5)(v); 34 CFR Sec. 106.45(b)(2)(ii); 34 CFR Sec. 106.45(b)(2)(B)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D25CD-4F4C-B412-4162-C889167884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0B61D2-7692-6453-680D-1F3C8AED454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a:extLst>
              <a:ext uri="{FF2B5EF4-FFF2-40B4-BE49-F238E27FC236}">
                <a16:creationId xmlns:a16="http://schemas.microsoft.com/office/drawing/2014/main" id="{69D4DA65-870A-AF52-5474-65F37D51F1F4}"/>
              </a:ext>
            </a:extLst>
          </p:cNvPr>
          <p:cNvGrpSpPr/>
          <p:nvPr/>
        </p:nvGrpSpPr>
        <p:grpSpPr>
          <a:xfrm>
            <a:off x="3889049" y="-144887"/>
            <a:ext cx="13370251" cy="10635473"/>
            <a:chOff x="0" y="0"/>
            <a:chExt cx="3521383" cy="2801112"/>
          </a:xfrm>
        </p:grpSpPr>
        <p:sp>
          <p:nvSpPr>
            <p:cNvPr id="4" name="Freeform 4">
              <a:extLst>
                <a:ext uri="{FF2B5EF4-FFF2-40B4-BE49-F238E27FC236}">
                  <a16:creationId xmlns:a16="http://schemas.microsoft.com/office/drawing/2014/main" id="{9DE4C545-4249-E9F9-1F1F-B57E71B193FA}"/>
                </a:ext>
              </a:extLst>
            </p:cNvPr>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a:extLst>
                <a:ext uri="{FF2B5EF4-FFF2-40B4-BE49-F238E27FC236}">
                  <a16:creationId xmlns:a16="http://schemas.microsoft.com/office/drawing/2014/main" id="{ACC19A69-C98C-E67E-3738-BFAEA465D11C}"/>
                </a:ext>
              </a:extLst>
            </p:cNvPr>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a:extLst>
              <a:ext uri="{FF2B5EF4-FFF2-40B4-BE49-F238E27FC236}">
                <a16:creationId xmlns:a16="http://schemas.microsoft.com/office/drawing/2014/main" id="{3F9E287B-DDE3-0339-4754-AAA83F949D1B}"/>
              </a:ext>
            </a:extLst>
          </p:cNvPr>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FA5B49DB-CCB8-B71C-E0CD-44F1FFDDCF7E}"/>
              </a:ext>
            </a:extLst>
          </p:cNvPr>
          <p:cNvSpPr txBox="1"/>
          <p:nvPr/>
        </p:nvSpPr>
        <p:spPr>
          <a:xfrm>
            <a:off x="5791200" y="3086100"/>
            <a:ext cx="10199012"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INFORMAL RESOLUTION</a:t>
            </a:r>
          </a:p>
        </p:txBody>
      </p:sp>
      <p:sp>
        <p:nvSpPr>
          <p:cNvPr id="7" name="Freeform 10">
            <a:extLst>
              <a:ext uri="{FF2B5EF4-FFF2-40B4-BE49-F238E27FC236}">
                <a16:creationId xmlns:a16="http://schemas.microsoft.com/office/drawing/2014/main" id="{43449D79-0280-FC7E-EB86-06CF632CBA41}"/>
              </a:ext>
            </a:extLst>
          </p:cNvPr>
          <p:cNvSpPr/>
          <p:nvPr/>
        </p:nvSpPr>
        <p:spPr>
          <a:xfrm>
            <a:off x="14865199" y="286217"/>
            <a:ext cx="1885672" cy="1993163"/>
          </a:xfrm>
          <a:custGeom>
            <a:avLst/>
            <a:gdLst/>
            <a:ahLst/>
            <a:cxnLst/>
            <a:rect l="l" t="t" r="r" b="b"/>
            <a:pathLst>
              <a:path w="2354646" h="2354646">
                <a:moveTo>
                  <a:pt x="0" y="0"/>
                </a:moveTo>
                <a:lnTo>
                  <a:pt x="2354646" y="0"/>
                </a:lnTo>
                <a:lnTo>
                  <a:pt x="2354646" y="2354646"/>
                </a:lnTo>
                <a:lnTo>
                  <a:pt x="0" y="23546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936001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CE103-5D93-5E2A-05ED-A3B31084654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EBF2EA5-F108-E93E-BE25-0D706D4298B9}"/>
              </a:ext>
            </a:extLst>
          </p:cNvPr>
          <p:cNvGrpSpPr/>
          <p:nvPr/>
        </p:nvGrpSpPr>
        <p:grpSpPr>
          <a:xfrm>
            <a:off x="-228600" y="-571500"/>
            <a:ext cx="5565999" cy="10960843"/>
            <a:chOff x="0" y="0"/>
            <a:chExt cx="1465942" cy="2886806"/>
          </a:xfrm>
        </p:grpSpPr>
        <p:sp>
          <p:nvSpPr>
            <p:cNvPr id="3" name="Freeform 3">
              <a:extLst>
                <a:ext uri="{FF2B5EF4-FFF2-40B4-BE49-F238E27FC236}">
                  <a16:creationId xmlns:a16="http://schemas.microsoft.com/office/drawing/2014/main" id="{159D5BDB-76A7-0624-5527-1B49E656E77F}"/>
                </a:ext>
              </a:extLst>
            </p:cNvPr>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E088C025-1D52-79D9-150F-69856F0C5697}"/>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AFED91A7-F269-4616-CC9E-4D97A28AB75E}"/>
              </a:ext>
            </a:extLst>
          </p:cNvPr>
          <p:cNvSpPr/>
          <p:nvPr/>
        </p:nvSpPr>
        <p:spPr>
          <a:xfrm>
            <a:off x="533400" y="2450000"/>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FE5098F4-13C0-D702-C1A0-EC210D593996}"/>
              </a:ext>
            </a:extLst>
          </p:cNvPr>
          <p:cNvSpPr txBox="1"/>
          <p:nvPr/>
        </p:nvSpPr>
        <p:spPr>
          <a:xfrm>
            <a:off x="5880349" y="1012182"/>
            <a:ext cx="11734800" cy="615553"/>
          </a:xfrm>
          <a:prstGeom prst="rect">
            <a:avLst/>
          </a:prstGeom>
        </p:spPr>
        <p:txBody>
          <a:bodyPr wrap="square" lIns="0" tIns="0" rIns="0" bIns="0" rtlCol="0" anchor="t">
            <a:spAutoFit/>
          </a:bodyPr>
          <a:lstStyle/>
          <a:p>
            <a:pPr algn="l"/>
            <a:r>
              <a:rPr lang="en-US" sz="4000" b="1" dirty="0">
                <a:solidFill>
                  <a:srgbClr val="00205B"/>
                </a:solidFill>
                <a:latin typeface="Arial"/>
                <a:ea typeface="Arial"/>
                <a:cs typeface="Arial"/>
                <a:sym typeface="Arial"/>
              </a:rPr>
              <a:t>Institution May Not Require Informal Resolution</a:t>
            </a:r>
          </a:p>
        </p:txBody>
      </p:sp>
      <p:sp>
        <p:nvSpPr>
          <p:cNvPr id="9" name="TextBox 9">
            <a:extLst>
              <a:ext uri="{FF2B5EF4-FFF2-40B4-BE49-F238E27FC236}">
                <a16:creationId xmlns:a16="http://schemas.microsoft.com/office/drawing/2014/main" id="{ACA5F1E6-15FD-92EB-1640-E8D02D87CD78}"/>
              </a:ext>
            </a:extLst>
          </p:cNvPr>
          <p:cNvSpPr txBox="1"/>
          <p:nvPr/>
        </p:nvSpPr>
        <p:spPr>
          <a:xfrm>
            <a:off x="5773711" y="2844769"/>
            <a:ext cx="11734800" cy="4834721"/>
          </a:xfrm>
          <a:prstGeom prst="rect">
            <a:avLst/>
          </a:prstGeom>
        </p:spPr>
        <p:txBody>
          <a:bodyPr wrap="square" lIns="0" tIns="0" rIns="0" bIns="0" rtlCol="0" anchor="t">
            <a:spAutoFit/>
          </a:bodyPr>
          <a:lstStyle/>
          <a:p>
            <a:pPr>
              <a:lnSpc>
                <a:spcPts val="4759"/>
              </a:lnSpc>
            </a:pPr>
            <a:r>
              <a:rPr lang="en-US" sz="3200" dirty="0">
                <a:solidFill>
                  <a:srgbClr val="00205B"/>
                </a:solidFill>
                <a:latin typeface="Arial" panose="020B0604020202020204" pitchFamily="34" charset="0"/>
                <a:cs typeface="Arial" panose="020B0604020202020204" pitchFamily="34" charset="0"/>
                <a:sym typeface="Poppins"/>
              </a:rPr>
              <a:t>“Recipient may not require as a condition of enrollment or continuing enrollment, or employment or continuing employment, or enjoyment of any other right, waiver of the right to an investigation and adjudication of formal complaints. . . Similarly, a recipient may not require the parties to participate in an informal resolution process under this section and may not offer an informal resolution process unless a formal complaint is filed.”</a:t>
            </a:r>
            <a:endParaRPr lang="en-US" sz="2200" dirty="0">
              <a:solidFill>
                <a:srgbClr val="00205B"/>
              </a:solidFill>
              <a:latin typeface="Arial" panose="020B0604020202020204" pitchFamily="34" charset="0"/>
              <a:cs typeface="Arial" panose="020B0604020202020204" pitchFamily="34" charset="0"/>
              <a:sym typeface="Poppins"/>
            </a:endParaRPr>
          </a:p>
          <a:p>
            <a:pPr>
              <a:lnSpc>
                <a:spcPts val="4759"/>
              </a:lnSpc>
            </a:pPr>
            <a:r>
              <a:rPr lang="en-US" sz="2200" dirty="0">
                <a:solidFill>
                  <a:srgbClr val="00205B"/>
                </a:solidFill>
                <a:latin typeface="Arial" panose="020B0604020202020204" pitchFamily="34" charset="0"/>
                <a:cs typeface="Arial" panose="020B0604020202020204" pitchFamily="34" charset="0"/>
                <a:sym typeface="Poppins"/>
              </a:rPr>
              <a:t>34 CFR Sec. 106.45 (b)(9)</a:t>
            </a:r>
          </a:p>
        </p:txBody>
      </p:sp>
      <p:sp>
        <p:nvSpPr>
          <p:cNvPr id="6" name="TextBox 5">
            <a:extLst>
              <a:ext uri="{FF2B5EF4-FFF2-40B4-BE49-F238E27FC236}">
                <a16:creationId xmlns:a16="http://schemas.microsoft.com/office/drawing/2014/main" id="{E7C9BD90-BDA3-3E2C-968A-913D5CB34CCB}"/>
              </a:ext>
            </a:extLst>
          </p:cNvPr>
          <p:cNvSpPr txBox="1"/>
          <p:nvPr/>
        </p:nvSpPr>
        <p:spPr>
          <a:xfrm>
            <a:off x="381000" y="442796"/>
            <a:ext cx="3906949" cy="1754326"/>
          </a:xfrm>
          <a:prstGeom prst="rect">
            <a:avLst/>
          </a:prstGeom>
          <a:noFill/>
        </p:spPr>
        <p:txBody>
          <a:bodyPr wrap="square">
            <a:spAutoFit/>
          </a:bodyPr>
          <a:lstStyle/>
          <a:p>
            <a:r>
              <a:rPr lang="en-US" sz="5400" b="1" dirty="0">
                <a:solidFill>
                  <a:schemeClr val="bg1"/>
                </a:solidFill>
                <a:latin typeface="Arial"/>
                <a:ea typeface="Arial"/>
                <a:cs typeface="Arial"/>
                <a:sym typeface="Arial"/>
              </a:rPr>
              <a:t>Informal Resolution</a:t>
            </a:r>
            <a:endParaRPr lang="en-US" sz="5400" dirty="0">
              <a:solidFill>
                <a:schemeClr val="bg1"/>
              </a:solidFill>
            </a:endParaRPr>
          </a:p>
        </p:txBody>
      </p:sp>
    </p:spTree>
    <p:extLst>
      <p:ext uri="{BB962C8B-B14F-4D97-AF65-F5344CB8AC3E}">
        <p14:creationId xmlns:p14="http://schemas.microsoft.com/office/powerpoint/2010/main" val="4042493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CE103-5D93-5E2A-05ED-A3B31084654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EBF2EA5-F108-E93E-BE25-0D706D4298B9}"/>
              </a:ext>
            </a:extLst>
          </p:cNvPr>
          <p:cNvGrpSpPr/>
          <p:nvPr/>
        </p:nvGrpSpPr>
        <p:grpSpPr>
          <a:xfrm>
            <a:off x="-2819400" y="-454211"/>
            <a:ext cx="8348999" cy="11195422"/>
            <a:chOff x="0" y="0"/>
            <a:chExt cx="2198913" cy="2948588"/>
          </a:xfrm>
        </p:grpSpPr>
        <p:sp>
          <p:nvSpPr>
            <p:cNvPr id="3" name="Freeform 3">
              <a:extLst>
                <a:ext uri="{FF2B5EF4-FFF2-40B4-BE49-F238E27FC236}">
                  <a16:creationId xmlns:a16="http://schemas.microsoft.com/office/drawing/2014/main" id="{159D5BDB-76A7-0624-5527-1B49E656E77F}"/>
                </a:ext>
              </a:extLst>
            </p:cNvPr>
            <p:cNvSpPr/>
            <p:nvPr/>
          </p:nvSpPr>
          <p:spPr>
            <a:xfrm>
              <a:off x="732971" y="61782"/>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dirty="0"/>
            </a:p>
          </p:txBody>
        </p:sp>
        <p:sp>
          <p:nvSpPr>
            <p:cNvPr id="4" name="TextBox 4">
              <a:extLst>
                <a:ext uri="{FF2B5EF4-FFF2-40B4-BE49-F238E27FC236}">
                  <a16:creationId xmlns:a16="http://schemas.microsoft.com/office/drawing/2014/main" id="{E088C025-1D52-79D9-150F-69856F0C5697}"/>
                </a:ext>
              </a:extLst>
            </p:cNvPr>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sp>
        <p:nvSpPr>
          <p:cNvPr id="7" name="Freeform 7">
            <a:extLst>
              <a:ext uri="{FF2B5EF4-FFF2-40B4-BE49-F238E27FC236}">
                <a16:creationId xmlns:a16="http://schemas.microsoft.com/office/drawing/2014/main" id="{AFED91A7-F269-4616-CC9E-4D97A28AB75E}"/>
              </a:ext>
            </a:extLst>
          </p:cNvPr>
          <p:cNvSpPr/>
          <p:nvPr/>
        </p:nvSpPr>
        <p:spPr>
          <a:xfrm>
            <a:off x="533400" y="2450000"/>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FE5098F4-13C0-D702-C1A0-EC210D593996}"/>
              </a:ext>
            </a:extLst>
          </p:cNvPr>
          <p:cNvSpPr txBox="1"/>
          <p:nvPr/>
        </p:nvSpPr>
        <p:spPr>
          <a:xfrm>
            <a:off x="5809938" y="904492"/>
            <a:ext cx="7714738" cy="830933"/>
          </a:xfrm>
          <a:prstGeom prst="rect">
            <a:avLst/>
          </a:prstGeom>
        </p:spPr>
        <p:txBody>
          <a:bodyPr lIns="0" tIns="0" rIns="0" bIns="0" rtlCol="0" anchor="t">
            <a:spAutoFit/>
          </a:bodyPr>
          <a:lstStyle/>
          <a:p>
            <a:pPr algn="l">
              <a:lnSpc>
                <a:spcPts val="7000"/>
              </a:lnSpc>
            </a:pPr>
            <a:r>
              <a:rPr lang="en-US" sz="4400" b="1" dirty="0">
                <a:solidFill>
                  <a:srgbClr val="00205B"/>
                </a:solidFill>
                <a:latin typeface="Arial"/>
                <a:ea typeface="Arial"/>
                <a:cs typeface="Arial"/>
                <a:sym typeface="Arial"/>
              </a:rPr>
              <a:t>Role of the Mediator</a:t>
            </a:r>
          </a:p>
        </p:txBody>
      </p:sp>
      <p:sp>
        <p:nvSpPr>
          <p:cNvPr id="9" name="TextBox 9">
            <a:extLst>
              <a:ext uri="{FF2B5EF4-FFF2-40B4-BE49-F238E27FC236}">
                <a16:creationId xmlns:a16="http://schemas.microsoft.com/office/drawing/2014/main" id="{ACA5F1E6-15FD-92EB-1640-E8D02D87CD78}"/>
              </a:ext>
            </a:extLst>
          </p:cNvPr>
          <p:cNvSpPr txBox="1"/>
          <p:nvPr/>
        </p:nvSpPr>
        <p:spPr>
          <a:xfrm>
            <a:off x="5791200" y="2450000"/>
            <a:ext cx="11734800" cy="555088"/>
          </a:xfrm>
          <a:prstGeom prst="rect">
            <a:avLst/>
          </a:prstGeom>
        </p:spPr>
        <p:txBody>
          <a:bodyPr wrap="square" lIns="0" tIns="0" rIns="0" bIns="0" rtlCol="0" anchor="t">
            <a:spAutoFit/>
          </a:bodyPr>
          <a:lstStyle/>
          <a:p>
            <a:pPr marL="457200" indent="-457200">
              <a:lnSpc>
                <a:spcPts val="4759"/>
              </a:lnSpc>
              <a:buFont typeface="Arial" panose="020B0604020202020204" pitchFamily="34" charset="0"/>
              <a:buChar char="•"/>
            </a:pPr>
            <a:r>
              <a:rPr lang="en-US" sz="3200" dirty="0">
                <a:solidFill>
                  <a:srgbClr val="00205B"/>
                </a:solidFill>
                <a:latin typeface="Arial" panose="020B0604020202020204" pitchFamily="34" charset="0"/>
                <a:cs typeface="Arial" panose="020B0604020202020204" pitchFamily="34" charset="0"/>
                <a:sym typeface="Poppins"/>
              </a:rPr>
              <a:t>Resolve the matter</a:t>
            </a:r>
          </a:p>
        </p:txBody>
      </p:sp>
      <p:sp>
        <p:nvSpPr>
          <p:cNvPr id="6" name="TextBox 5">
            <a:extLst>
              <a:ext uri="{FF2B5EF4-FFF2-40B4-BE49-F238E27FC236}">
                <a16:creationId xmlns:a16="http://schemas.microsoft.com/office/drawing/2014/main" id="{E7C9BD90-BDA3-3E2C-968A-913D5CB34CCB}"/>
              </a:ext>
            </a:extLst>
          </p:cNvPr>
          <p:cNvSpPr txBox="1"/>
          <p:nvPr/>
        </p:nvSpPr>
        <p:spPr>
          <a:xfrm>
            <a:off x="381000" y="442796"/>
            <a:ext cx="3906949" cy="1754326"/>
          </a:xfrm>
          <a:prstGeom prst="rect">
            <a:avLst/>
          </a:prstGeom>
          <a:noFill/>
        </p:spPr>
        <p:txBody>
          <a:bodyPr wrap="square">
            <a:spAutoFit/>
          </a:bodyPr>
          <a:lstStyle/>
          <a:p>
            <a:r>
              <a:rPr lang="en-US" sz="5400" b="1" dirty="0">
                <a:solidFill>
                  <a:schemeClr val="bg1"/>
                </a:solidFill>
                <a:latin typeface="Arial"/>
                <a:ea typeface="Arial"/>
                <a:cs typeface="Arial"/>
                <a:sym typeface="Arial"/>
              </a:rPr>
              <a:t>Informal Resolution</a:t>
            </a:r>
            <a:endParaRPr lang="en-US" sz="5400" dirty="0">
              <a:solidFill>
                <a:schemeClr val="bg1"/>
              </a:solidFill>
            </a:endParaRPr>
          </a:p>
        </p:txBody>
      </p:sp>
    </p:spTree>
    <p:extLst>
      <p:ext uri="{BB962C8B-B14F-4D97-AF65-F5344CB8AC3E}">
        <p14:creationId xmlns:p14="http://schemas.microsoft.com/office/powerpoint/2010/main" val="4042493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D25CD-4F4C-B412-4162-C889167884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0B61D2-7692-6453-680D-1F3C8AED454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a:extLst>
              <a:ext uri="{FF2B5EF4-FFF2-40B4-BE49-F238E27FC236}">
                <a16:creationId xmlns:a16="http://schemas.microsoft.com/office/drawing/2014/main" id="{69D4DA65-870A-AF52-5474-65F37D51F1F4}"/>
              </a:ext>
            </a:extLst>
          </p:cNvPr>
          <p:cNvGrpSpPr/>
          <p:nvPr/>
        </p:nvGrpSpPr>
        <p:grpSpPr>
          <a:xfrm>
            <a:off x="3889049" y="-144887"/>
            <a:ext cx="13370251" cy="10635473"/>
            <a:chOff x="0" y="0"/>
            <a:chExt cx="3521383" cy="2801112"/>
          </a:xfrm>
        </p:grpSpPr>
        <p:sp>
          <p:nvSpPr>
            <p:cNvPr id="4" name="Freeform 4">
              <a:extLst>
                <a:ext uri="{FF2B5EF4-FFF2-40B4-BE49-F238E27FC236}">
                  <a16:creationId xmlns:a16="http://schemas.microsoft.com/office/drawing/2014/main" id="{9DE4C545-4249-E9F9-1F1F-B57E71B193FA}"/>
                </a:ext>
              </a:extLst>
            </p:cNvPr>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a:extLst>
                <a:ext uri="{FF2B5EF4-FFF2-40B4-BE49-F238E27FC236}">
                  <a16:creationId xmlns:a16="http://schemas.microsoft.com/office/drawing/2014/main" id="{ACC19A69-C98C-E67E-3738-BFAEA465D11C}"/>
                </a:ext>
              </a:extLst>
            </p:cNvPr>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a:extLst>
              <a:ext uri="{FF2B5EF4-FFF2-40B4-BE49-F238E27FC236}">
                <a16:creationId xmlns:a16="http://schemas.microsoft.com/office/drawing/2014/main" id="{3F9E287B-DDE3-0339-4754-AAA83F949D1B}"/>
              </a:ext>
            </a:extLst>
          </p:cNvPr>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FA5B49DB-CCB8-B71C-E0CD-44F1FFDDCF7E}"/>
              </a:ext>
            </a:extLst>
          </p:cNvPr>
          <p:cNvSpPr txBox="1"/>
          <p:nvPr/>
        </p:nvSpPr>
        <p:spPr>
          <a:xfrm>
            <a:off x="5943600" y="3467100"/>
            <a:ext cx="10199012"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FORMAL RESOLUTION</a:t>
            </a:r>
          </a:p>
        </p:txBody>
      </p:sp>
      <p:sp>
        <p:nvSpPr>
          <p:cNvPr id="7" name="Freeform 11">
            <a:extLst>
              <a:ext uri="{FF2B5EF4-FFF2-40B4-BE49-F238E27FC236}">
                <a16:creationId xmlns:a16="http://schemas.microsoft.com/office/drawing/2014/main" id="{53B2E53D-6D1C-C517-4FD2-3514912F0B4D}"/>
              </a:ext>
            </a:extLst>
          </p:cNvPr>
          <p:cNvSpPr/>
          <p:nvPr/>
        </p:nvSpPr>
        <p:spPr>
          <a:xfrm>
            <a:off x="13974602" y="835818"/>
            <a:ext cx="2132841" cy="1795464"/>
          </a:xfrm>
          <a:custGeom>
            <a:avLst/>
            <a:gdLst/>
            <a:ahLst/>
            <a:cxnLst/>
            <a:rect l="l" t="t" r="r" b="b"/>
            <a:pathLst>
              <a:path w="2132841" h="1795464">
                <a:moveTo>
                  <a:pt x="0" y="0"/>
                </a:moveTo>
                <a:lnTo>
                  <a:pt x="2132841" y="0"/>
                </a:lnTo>
                <a:lnTo>
                  <a:pt x="2132841" y="1795465"/>
                </a:lnTo>
                <a:lnTo>
                  <a:pt x="0" y="179546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936001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95D95-D5EA-8DD0-F8EE-CE8D0D0654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C1543D4-5335-1277-DF06-82B0A7B8192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dirty="0"/>
          </a:p>
        </p:txBody>
      </p:sp>
      <p:grpSp>
        <p:nvGrpSpPr>
          <p:cNvPr id="3" name="Group 3">
            <a:extLst>
              <a:ext uri="{FF2B5EF4-FFF2-40B4-BE49-F238E27FC236}">
                <a16:creationId xmlns:a16="http://schemas.microsoft.com/office/drawing/2014/main" id="{AFDD3092-A1B6-D520-36D1-8E2CA95F5A0F}"/>
              </a:ext>
            </a:extLst>
          </p:cNvPr>
          <p:cNvGrpSpPr/>
          <p:nvPr/>
        </p:nvGrpSpPr>
        <p:grpSpPr>
          <a:xfrm>
            <a:off x="2895601" y="-144887"/>
            <a:ext cx="15392400" cy="10635473"/>
            <a:chOff x="0" y="0"/>
            <a:chExt cx="3521383" cy="2801112"/>
          </a:xfrm>
        </p:grpSpPr>
        <p:sp>
          <p:nvSpPr>
            <p:cNvPr id="4" name="Freeform 4">
              <a:extLst>
                <a:ext uri="{FF2B5EF4-FFF2-40B4-BE49-F238E27FC236}">
                  <a16:creationId xmlns:a16="http://schemas.microsoft.com/office/drawing/2014/main" id="{81975E5B-447C-7743-DD30-7F4E5DCF1A65}"/>
                </a:ext>
              </a:extLst>
            </p:cNvPr>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a:extLst>
                <a:ext uri="{FF2B5EF4-FFF2-40B4-BE49-F238E27FC236}">
                  <a16:creationId xmlns:a16="http://schemas.microsoft.com/office/drawing/2014/main" id="{51EB2F66-27CE-5231-6803-D33B755392B5}"/>
                </a:ext>
              </a:extLst>
            </p:cNvPr>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a:extLst>
              <a:ext uri="{FF2B5EF4-FFF2-40B4-BE49-F238E27FC236}">
                <a16:creationId xmlns:a16="http://schemas.microsoft.com/office/drawing/2014/main" id="{6938F1A6-AC9E-0B0C-74D6-588878AF47B1}"/>
              </a:ext>
            </a:extLst>
          </p:cNvPr>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4824B580-2978-783E-096C-717A127A28A7}"/>
              </a:ext>
            </a:extLst>
          </p:cNvPr>
          <p:cNvSpPr txBox="1"/>
          <p:nvPr/>
        </p:nvSpPr>
        <p:spPr>
          <a:xfrm>
            <a:off x="3429000" y="495300"/>
            <a:ext cx="9220200"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Burden of proof	</a:t>
            </a:r>
          </a:p>
        </p:txBody>
      </p:sp>
      <p:sp>
        <p:nvSpPr>
          <p:cNvPr id="9" name="TextBox 3">
            <a:extLst>
              <a:ext uri="{FF2B5EF4-FFF2-40B4-BE49-F238E27FC236}">
                <a16:creationId xmlns:a16="http://schemas.microsoft.com/office/drawing/2014/main" id="{CA5E7F50-77C8-E7F0-476F-1AB71267E58A}"/>
              </a:ext>
            </a:extLst>
          </p:cNvPr>
          <p:cNvSpPr txBox="1"/>
          <p:nvPr/>
        </p:nvSpPr>
        <p:spPr>
          <a:xfrm>
            <a:off x="3429000" y="2567972"/>
            <a:ext cx="10287000" cy="819199"/>
          </a:xfrm>
          <a:prstGeom prst="rect">
            <a:avLst/>
          </a:prstGeom>
        </p:spPr>
        <p:txBody>
          <a:bodyPr wrap="square" lIns="0" tIns="0" rIns="0" bIns="0" rtlCol="0" anchor="t">
            <a:spAutoFit/>
          </a:bodyPr>
          <a:lstStyle/>
          <a:p>
            <a:pPr>
              <a:lnSpc>
                <a:spcPts val="7000"/>
              </a:lnSpc>
              <a:spcBef>
                <a:spcPct val="0"/>
              </a:spcBef>
            </a:pPr>
            <a:r>
              <a:rPr lang="en-US" sz="5000" b="1" dirty="0">
                <a:solidFill>
                  <a:schemeClr val="bg1"/>
                </a:solidFill>
                <a:latin typeface="Arial" panose="020B0604020202020204" pitchFamily="34" charset="0"/>
                <a:ea typeface="Poppins Bold"/>
                <a:cs typeface="Arial" panose="020B0604020202020204" pitchFamily="34" charset="0"/>
                <a:sym typeface="Poppins Bold"/>
              </a:rPr>
              <a:t>Defined in Institutional Policy </a:t>
            </a:r>
          </a:p>
        </p:txBody>
      </p:sp>
      <p:sp>
        <p:nvSpPr>
          <p:cNvPr id="10" name="Freeform 7">
            <a:extLst>
              <a:ext uri="{FF2B5EF4-FFF2-40B4-BE49-F238E27FC236}">
                <a16:creationId xmlns:a16="http://schemas.microsoft.com/office/drawing/2014/main" id="{37FE7C07-D885-7B1C-B3B1-AC41367D3BF5}"/>
              </a:ext>
            </a:extLst>
          </p:cNvPr>
          <p:cNvSpPr/>
          <p:nvPr/>
        </p:nvSpPr>
        <p:spPr>
          <a:xfrm>
            <a:off x="3465611" y="1768873"/>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TextBox 9">
            <a:extLst>
              <a:ext uri="{FF2B5EF4-FFF2-40B4-BE49-F238E27FC236}">
                <a16:creationId xmlns:a16="http://schemas.microsoft.com/office/drawing/2014/main" id="{943869D4-7E19-3FDA-CBC9-BB156D3377AF}"/>
              </a:ext>
            </a:extLst>
          </p:cNvPr>
          <p:cNvSpPr txBox="1"/>
          <p:nvPr/>
        </p:nvSpPr>
        <p:spPr>
          <a:xfrm>
            <a:off x="3465611" y="4086174"/>
            <a:ext cx="11734800" cy="4260077"/>
          </a:xfrm>
          <a:prstGeom prst="rect">
            <a:avLst/>
          </a:prstGeom>
        </p:spPr>
        <p:txBody>
          <a:bodyPr wrap="square" lIns="0" tIns="0" rIns="0" bIns="0" rtlCol="0" anchor="t">
            <a:spAutoFit/>
          </a:bodyPr>
          <a:lstStyle/>
          <a:p>
            <a:pPr>
              <a:lnSpc>
                <a:spcPts val="4759"/>
              </a:lnSpc>
            </a:pPr>
            <a:r>
              <a:rPr lang="en-US" sz="3600" dirty="0">
                <a:solidFill>
                  <a:schemeClr val="bg1"/>
                </a:solidFill>
                <a:latin typeface="Arial" panose="020B0604020202020204" pitchFamily="34" charset="0"/>
                <a:cs typeface="Arial" panose="020B0604020202020204" pitchFamily="34" charset="0"/>
                <a:sym typeface="Poppins"/>
              </a:rPr>
              <a:t>Preponderance of the evidence</a:t>
            </a:r>
          </a:p>
          <a:p>
            <a:pPr marL="734059" lvl="1" indent="-367030">
              <a:lnSpc>
                <a:spcPts val="4759"/>
              </a:lnSpc>
              <a:buFont typeface="Arial"/>
              <a:buChar char="•"/>
            </a:pPr>
            <a:r>
              <a:rPr lang="en-US" sz="3600" dirty="0">
                <a:solidFill>
                  <a:schemeClr val="bg1"/>
                </a:solidFill>
                <a:latin typeface="Arial" panose="020B0604020202020204" pitchFamily="34" charset="0"/>
                <a:cs typeface="Arial" panose="020B0604020202020204" pitchFamily="34" charset="0"/>
                <a:sym typeface="Poppins"/>
              </a:rPr>
              <a:t>More likely than not.</a:t>
            </a:r>
          </a:p>
          <a:p>
            <a:pPr marL="367029" lvl="1">
              <a:lnSpc>
                <a:spcPts val="4759"/>
              </a:lnSpc>
            </a:pPr>
            <a:endParaRPr lang="en-US" sz="3600" dirty="0">
              <a:solidFill>
                <a:schemeClr val="bg1"/>
              </a:solidFill>
              <a:latin typeface="Arial" panose="020B0604020202020204" pitchFamily="34" charset="0"/>
              <a:cs typeface="Arial" panose="020B0604020202020204" pitchFamily="34" charset="0"/>
              <a:sym typeface="Poppins"/>
            </a:endParaRPr>
          </a:p>
          <a:p>
            <a:pPr>
              <a:lnSpc>
                <a:spcPts val="4759"/>
              </a:lnSpc>
            </a:pPr>
            <a:r>
              <a:rPr lang="en-US" sz="3600" dirty="0">
                <a:solidFill>
                  <a:schemeClr val="bg1"/>
                </a:solidFill>
                <a:latin typeface="Arial" panose="020B0604020202020204" pitchFamily="34" charset="0"/>
                <a:cs typeface="Arial" panose="020B0604020202020204" pitchFamily="34" charset="0"/>
                <a:sym typeface="Poppins"/>
              </a:rPr>
              <a:t>Clear and convincing</a:t>
            </a:r>
          </a:p>
          <a:p>
            <a:pPr marL="734059" lvl="1" indent="-367030">
              <a:lnSpc>
                <a:spcPts val="4759"/>
              </a:lnSpc>
              <a:buFont typeface="Arial"/>
              <a:buChar char="•"/>
            </a:pPr>
            <a:r>
              <a:rPr lang="en-US" sz="3600" dirty="0">
                <a:solidFill>
                  <a:schemeClr val="bg1"/>
                </a:solidFill>
                <a:latin typeface="Arial" panose="020B0604020202020204" pitchFamily="34" charset="0"/>
                <a:cs typeface="Arial" panose="020B0604020202020204" pitchFamily="34" charset="0"/>
                <a:sym typeface="Poppins"/>
              </a:rPr>
              <a:t>Higher burden of proof; the evidence is substantially more likely to be true than not true.</a:t>
            </a:r>
          </a:p>
          <a:p>
            <a:pPr marL="734059" lvl="1" indent="-367030">
              <a:lnSpc>
                <a:spcPts val="4759"/>
              </a:lnSpc>
              <a:buFont typeface="Arial"/>
              <a:buChar char="•"/>
            </a:pPr>
            <a:r>
              <a:rPr lang="en-US" sz="3600" dirty="0">
                <a:solidFill>
                  <a:schemeClr val="bg1"/>
                </a:solidFill>
                <a:latin typeface="Arial" panose="020B0604020202020204" pitchFamily="34" charset="0"/>
                <a:cs typeface="Arial" panose="020B0604020202020204" pitchFamily="34" charset="0"/>
                <a:sym typeface="Poppins"/>
              </a:rPr>
              <a:t>Institution, not the parties, has the burden of proof.</a:t>
            </a:r>
          </a:p>
        </p:txBody>
      </p:sp>
    </p:spTree>
    <p:extLst>
      <p:ext uri="{BB962C8B-B14F-4D97-AF65-F5344CB8AC3E}">
        <p14:creationId xmlns:p14="http://schemas.microsoft.com/office/powerpoint/2010/main" val="1085165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2895601" y="0"/>
            <a:ext cx="14888065" cy="10287000"/>
            <a:chOff x="0" y="0"/>
            <a:chExt cx="3521383" cy="2801112"/>
          </a:xfrm>
        </p:grpSpPr>
        <p:sp>
          <p:nvSpPr>
            <p:cNvPr id="4" name="Freeform 4"/>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7"/>
          <p:cNvSpPr/>
          <p:nvPr/>
        </p:nvSpPr>
        <p:spPr>
          <a:xfrm>
            <a:off x="3465611" y="1768873"/>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3429000" y="495300"/>
            <a:ext cx="14000000"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Investigative process</a:t>
            </a:r>
          </a:p>
        </p:txBody>
      </p:sp>
      <p:sp>
        <p:nvSpPr>
          <p:cNvPr id="9" name="TextBox 3"/>
          <p:cNvSpPr txBox="1"/>
          <p:nvPr/>
        </p:nvSpPr>
        <p:spPr>
          <a:xfrm>
            <a:off x="3429000" y="2567972"/>
            <a:ext cx="13000000" cy="819199"/>
          </a:xfrm>
          <a:prstGeom prst="rect">
            <a:avLst/>
          </a:prstGeom>
        </p:spPr>
        <p:txBody>
          <a:bodyPr wrap="square" lIns="0" tIns="0" rIns="0" bIns="0" rtlCol="0" anchor="t">
            <a:spAutoFit/>
          </a:bodyPr>
          <a:lstStyle/>
          <a:p>
            <a:pPr>
              <a:lnSpc>
                <a:spcPts val="7000"/>
              </a:lnSpc>
              <a:spcBef>
                <a:spcPct val="0"/>
              </a:spcBef>
            </a:pPr>
            <a:r>
              <a:rPr lang="en-US" sz="5000" b="1" dirty="0">
                <a:solidFill>
                  <a:schemeClr val="bg1"/>
                </a:solidFill>
                <a:latin typeface="Arial" panose="020B0604020202020204" pitchFamily="34" charset="0"/>
                <a:ea typeface="Poppins Bold"/>
                <a:cs typeface="Arial" panose="020B0604020202020204" pitchFamily="34" charset="0"/>
                <a:sym typeface="Poppins Bold"/>
              </a:rPr>
              <a:t>Inspect and Review Evidence</a:t>
            </a:r>
          </a:p>
        </p:txBody>
      </p:sp>
      <p:sp>
        <p:nvSpPr>
          <p:cNvPr id="11" name="TextBox 9"/>
          <p:cNvSpPr txBox="1"/>
          <p:nvPr/>
        </p:nvSpPr>
        <p:spPr>
          <a:xfrm>
            <a:off x="3465611" y="4086174"/>
            <a:ext cx="13734800" cy="6106736"/>
          </a:xfrm>
          <a:prstGeom prst="rect">
            <a:avLst/>
          </a:prstGeom>
        </p:spPr>
        <p:txBody>
          <a:bodyPr wrap="square" lIns="0" tIns="0" rIns="0" bIns="0" rtlCol="0" anchor="t">
            <a:spAutoFit/>
          </a:bodyPr>
          <a:lstStyle/>
          <a:p>
            <a:pPr>
              <a:lnSpc>
                <a:spcPts val="4759"/>
              </a:lnSpc>
              <a:spcBef>
                <a:spcPct val="0"/>
              </a:spcBef>
            </a:pPr>
            <a:r>
              <a:rPr lang="en-US" sz="3600" dirty="0">
                <a:solidFill>
                  <a:schemeClr val="bg1"/>
                </a:solidFill>
                <a:latin typeface="Arial" panose="020B0604020202020204" pitchFamily="34" charset="0"/>
                <a:ea typeface="Poppins"/>
                <a:cs typeface="Arial" panose="020B0604020202020204" pitchFamily="34" charset="0"/>
                <a:sym typeface="Poppins"/>
              </a:rPr>
              <a:t>“Provide both parties an equal opportunity to inspect and review any evidence obtained as part of the investigation that is directly related to the allegations raised in a formal complaint, including the evidence upon which the recipient does not intend to rely in reaching a determination regarding responsibility and inculpatory or exculpatory evidence whether obtained from a party or other source.”</a:t>
            </a:r>
          </a:p>
          <a:p>
            <a:pPr>
              <a:lnSpc>
                <a:spcPts val="4759"/>
              </a:lnSpc>
              <a:spcBef>
                <a:spcPct val="0"/>
              </a:spcBef>
            </a:pPr>
            <a:r>
              <a:rPr lang="en-US" sz="2200" dirty="0">
                <a:solidFill>
                  <a:schemeClr val="bg1"/>
                </a:solidFill>
                <a:latin typeface="Arial" panose="020B0604020202020204" pitchFamily="34" charset="0"/>
                <a:ea typeface="Poppins"/>
                <a:cs typeface="Arial" panose="020B0604020202020204" pitchFamily="34" charset="0"/>
                <a:sym typeface="Poppins"/>
              </a:rPr>
              <a:t>•34 CFR Sec. 106.45 (b)(3)(vi)</a:t>
            </a:r>
            <a:r>
              <a:rPr lang="en-US" sz="3600" dirty="0">
                <a:solidFill>
                  <a:schemeClr val="bg1"/>
                </a:solidFill>
                <a:latin typeface="Arial" panose="020B0604020202020204" pitchFamily="34" charset="0"/>
                <a:ea typeface="Poppins"/>
                <a:cs typeface="Arial" panose="020B0604020202020204" pitchFamily="34" charset="0"/>
                <a:sym typeface="Poppins"/>
              </a:rPr>
              <a:t> </a:t>
            </a:r>
          </a:p>
          <a:p>
            <a:pPr>
              <a:lnSpc>
                <a:spcPts val="4759"/>
              </a:lnSpc>
              <a:spcBef>
                <a:spcPct val="0"/>
              </a:spcBef>
            </a:pPr>
            <a:endParaRPr lang="en-US" sz="3600" dirty="0">
              <a:solidFill>
                <a:schemeClr val="bg1"/>
              </a:solidFill>
              <a:latin typeface="Arial" panose="020B0604020202020204" pitchFamily="34" charset="0"/>
              <a:ea typeface="Poppins"/>
              <a:cs typeface="Arial" panose="020B0604020202020204" pitchFamily="34" charset="0"/>
              <a:sym typeface="Poppins"/>
            </a:endParaRPr>
          </a:p>
          <a:p>
            <a:pPr>
              <a:lnSpc>
                <a:spcPts val="4759"/>
              </a:lnSpc>
              <a:spcBef>
                <a:spcPct val="0"/>
              </a:spcBef>
            </a:pPr>
            <a:endParaRPr lang="en-US" sz="3600" dirty="0">
              <a:solidFill>
                <a:schemeClr val="bg1"/>
              </a:solidFill>
              <a:latin typeface="Arial" panose="020B0604020202020204" pitchFamily="34" charset="0"/>
              <a:ea typeface="Poppins"/>
              <a:cs typeface="Arial" panose="020B0604020202020204" pitchFamily="34" charset="0"/>
              <a:sym typeface="Poppi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2895601" y="0"/>
            <a:ext cx="14888065" cy="10287000"/>
            <a:chOff x="0" y="0"/>
            <a:chExt cx="3521383" cy="2801112"/>
          </a:xfrm>
        </p:grpSpPr>
        <p:sp>
          <p:nvSpPr>
            <p:cNvPr id="4" name="Freeform 4"/>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dirty="0"/>
            </a:p>
          </p:txBody>
        </p:sp>
        <p:sp>
          <p:nvSpPr>
            <p:cNvPr id="5" name="TextBox 5"/>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7"/>
          <p:cNvSpPr/>
          <p:nvPr/>
        </p:nvSpPr>
        <p:spPr>
          <a:xfrm>
            <a:off x="3465611" y="1768873"/>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3429000" y="495300"/>
            <a:ext cx="14000000"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Investigative process</a:t>
            </a:r>
          </a:p>
        </p:txBody>
      </p:sp>
      <p:sp>
        <p:nvSpPr>
          <p:cNvPr id="9" name="TextBox 3"/>
          <p:cNvSpPr txBox="1"/>
          <p:nvPr/>
        </p:nvSpPr>
        <p:spPr>
          <a:xfrm>
            <a:off x="3429000" y="2567972"/>
            <a:ext cx="13000000" cy="819199"/>
          </a:xfrm>
          <a:prstGeom prst="rect">
            <a:avLst/>
          </a:prstGeom>
        </p:spPr>
        <p:txBody>
          <a:bodyPr wrap="square" lIns="0" tIns="0" rIns="0" bIns="0" rtlCol="0" anchor="t">
            <a:spAutoFit/>
          </a:bodyPr>
          <a:lstStyle/>
          <a:p>
            <a:pPr>
              <a:lnSpc>
                <a:spcPts val="7000"/>
              </a:lnSpc>
              <a:spcBef>
                <a:spcPct val="0"/>
              </a:spcBef>
            </a:pPr>
            <a:r>
              <a:rPr lang="en-US" sz="5000" b="1" dirty="0">
                <a:solidFill>
                  <a:schemeClr val="bg1"/>
                </a:solidFill>
                <a:latin typeface="Arial" panose="020B0604020202020204" pitchFamily="34" charset="0"/>
                <a:ea typeface="Poppins Bold"/>
                <a:cs typeface="Arial" panose="020B0604020202020204" pitchFamily="34" charset="0"/>
                <a:sym typeface="Poppins Bold"/>
              </a:rPr>
              <a:t>Preliminary Report</a:t>
            </a:r>
          </a:p>
        </p:txBody>
      </p:sp>
      <p:sp>
        <p:nvSpPr>
          <p:cNvPr id="11" name="TextBox 9"/>
          <p:cNvSpPr txBox="1"/>
          <p:nvPr/>
        </p:nvSpPr>
        <p:spPr>
          <a:xfrm>
            <a:off x="3465611" y="4086174"/>
            <a:ext cx="13734800" cy="5508111"/>
          </a:xfrm>
          <a:prstGeom prst="rect">
            <a:avLst/>
          </a:prstGeom>
        </p:spPr>
        <p:txBody>
          <a:bodyPr wrap="square" lIns="0" tIns="0" rIns="0" bIns="0" rtlCol="0" anchor="t">
            <a:spAutoFit/>
          </a:bodyPr>
          <a:lstStyle/>
          <a:p>
            <a:pPr>
              <a:lnSpc>
                <a:spcPts val="4759"/>
              </a:lnSpc>
              <a:spcBef>
                <a:spcPct val="0"/>
              </a:spcBef>
            </a:pPr>
            <a:r>
              <a:rPr lang="en-US" sz="3600" dirty="0">
                <a:solidFill>
                  <a:schemeClr val="bg1"/>
                </a:solidFill>
                <a:latin typeface="Arial" panose="020B0604020202020204" pitchFamily="34" charset="0"/>
                <a:ea typeface="Poppins"/>
                <a:cs typeface="Arial" panose="020B0604020202020204" pitchFamily="34" charset="0"/>
                <a:sym typeface="Poppins"/>
              </a:rPr>
              <a:t>“Prior to completion of the investigative report, the recipient must send to each party and the party’s advisor, if any, the evidence subject to inspection and review in an electronic format or a hard copy, and the parties must have at least 10 days to submit a written response, which the investigator will consider prior to completion of the investigative report.” </a:t>
            </a:r>
          </a:p>
          <a:p>
            <a:pPr>
              <a:lnSpc>
                <a:spcPts val="4759"/>
              </a:lnSpc>
              <a:spcBef>
                <a:spcPct val="0"/>
              </a:spcBef>
            </a:pPr>
            <a:r>
              <a:rPr lang="en-US" sz="2200" dirty="0">
                <a:solidFill>
                  <a:schemeClr val="bg1"/>
                </a:solidFill>
                <a:latin typeface="Arial" panose="020B0604020202020204" pitchFamily="34" charset="0"/>
                <a:ea typeface="Poppins"/>
                <a:cs typeface="Arial" panose="020B0604020202020204" pitchFamily="34" charset="0"/>
                <a:sym typeface="Poppins"/>
              </a:rPr>
              <a:t>•34 CFR Sec. 106.45 (b)(3)(vi) </a:t>
            </a:r>
          </a:p>
          <a:p>
            <a:pPr>
              <a:lnSpc>
                <a:spcPts val="4759"/>
              </a:lnSpc>
              <a:spcBef>
                <a:spcPct val="0"/>
              </a:spcBef>
            </a:pPr>
            <a:endParaRPr lang="en-US" sz="3600" dirty="0">
              <a:solidFill>
                <a:schemeClr val="bg1"/>
              </a:solidFill>
              <a:latin typeface="Arial" panose="020B0604020202020204" pitchFamily="34" charset="0"/>
              <a:ea typeface="Poppins"/>
              <a:cs typeface="Arial" panose="020B0604020202020204" pitchFamily="34" charset="0"/>
              <a:sym typeface="Poppins"/>
            </a:endParaRPr>
          </a:p>
          <a:p>
            <a:pPr>
              <a:lnSpc>
                <a:spcPts val="4759"/>
              </a:lnSpc>
              <a:spcBef>
                <a:spcPct val="0"/>
              </a:spcBef>
            </a:pPr>
            <a:endParaRPr lang="en-US" sz="3600" dirty="0">
              <a:solidFill>
                <a:schemeClr val="bg1"/>
              </a:solidFill>
              <a:latin typeface="Arial" panose="020B0604020202020204" pitchFamily="34" charset="0"/>
              <a:ea typeface="Poppins"/>
              <a:cs typeface="Arial" panose="020B0604020202020204" pitchFamily="34" charset="0"/>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2895601" y="0"/>
            <a:ext cx="14888065" cy="10287000"/>
            <a:chOff x="0" y="0"/>
            <a:chExt cx="3521383" cy="2801112"/>
          </a:xfrm>
        </p:grpSpPr>
        <p:sp>
          <p:nvSpPr>
            <p:cNvPr id="4" name="Freeform 4"/>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7"/>
          <p:cNvSpPr/>
          <p:nvPr/>
        </p:nvSpPr>
        <p:spPr>
          <a:xfrm>
            <a:off x="3465611" y="1768873"/>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3429000" y="495300"/>
            <a:ext cx="14000000"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Investigative process</a:t>
            </a:r>
          </a:p>
        </p:txBody>
      </p:sp>
      <p:sp>
        <p:nvSpPr>
          <p:cNvPr id="9" name="TextBox 3"/>
          <p:cNvSpPr txBox="1"/>
          <p:nvPr/>
        </p:nvSpPr>
        <p:spPr>
          <a:xfrm>
            <a:off x="3429000" y="2567972"/>
            <a:ext cx="13000000" cy="819199"/>
          </a:xfrm>
          <a:prstGeom prst="rect">
            <a:avLst/>
          </a:prstGeom>
        </p:spPr>
        <p:txBody>
          <a:bodyPr wrap="square" lIns="0" tIns="0" rIns="0" bIns="0" rtlCol="0" anchor="t">
            <a:spAutoFit/>
          </a:bodyPr>
          <a:lstStyle/>
          <a:p>
            <a:pPr>
              <a:lnSpc>
                <a:spcPts val="7000"/>
              </a:lnSpc>
              <a:spcBef>
                <a:spcPct val="0"/>
              </a:spcBef>
            </a:pPr>
            <a:r>
              <a:rPr lang="en-US" sz="5000" b="1" dirty="0">
                <a:solidFill>
                  <a:schemeClr val="bg1"/>
                </a:solidFill>
                <a:latin typeface="Arial" panose="020B0604020202020204" pitchFamily="34" charset="0"/>
                <a:ea typeface="Poppins Bold"/>
                <a:cs typeface="Arial" panose="020B0604020202020204" pitchFamily="34" charset="0"/>
                <a:sym typeface="Poppins Bold"/>
              </a:rPr>
              <a:t>Investigation Report</a:t>
            </a:r>
          </a:p>
        </p:txBody>
      </p:sp>
      <p:sp>
        <p:nvSpPr>
          <p:cNvPr id="11" name="TextBox 9"/>
          <p:cNvSpPr txBox="1"/>
          <p:nvPr/>
        </p:nvSpPr>
        <p:spPr>
          <a:xfrm>
            <a:off x="3465611" y="4086174"/>
            <a:ext cx="13734800" cy="4892430"/>
          </a:xfrm>
          <a:prstGeom prst="rect">
            <a:avLst/>
          </a:prstGeom>
        </p:spPr>
        <p:txBody>
          <a:bodyPr wrap="square" lIns="0" tIns="0" rIns="0" bIns="0" rtlCol="0" anchor="t">
            <a:spAutoFit/>
          </a:bodyPr>
          <a:lstStyle/>
          <a:p>
            <a:pPr>
              <a:lnSpc>
                <a:spcPts val="4759"/>
              </a:lnSpc>
              <a:spcBef>
                <a:spcPct val="0"/>
              </a:spcBef>
            </a:pPr>
            <a:r>
              <a:rPr lang="en-US" sz="3600" dirty="0">
                <a:solidFill>
                  <a:schemeClr val="bg1"/>
                </a:solidFill>
                <a:latin typeface="Arial" panose="020B0604020202020204" pitchFamily="34" charset="0"/>
                <a:ea typeface="Poppins"/>
                <a:cs typeface="Arial" panose="020B0604020202020204" pitchFamily="34" charset="0"/>
                <a:sym typeface="Poppins"/>
              </a:rPr>
              <a:t>“Create an investigative report that fairly summarizes relevant evidence and, at least 10 days prior to a hearing or other time of determination regarding responsibility, send to each party and the party’s advisor, if any, the investigative report in an electronic format or a hard copy, for their review and written response.”</a:t>
            </a:r>
          </a:p>
          <a:p>
            <a:pPr>
              <a:lnSpc>
                <a:spcPts val="4759"/>
              </a:lnSpc>
              <a:spcBef>
                <a:spcPct val="0"/>
              </a:spcBef>
            </a:pPr>
            <a:r>
              <a:rPr lang="en-US" sz="2200" dirty="0">
                <a:solidFill>
                  <a:schemeClr val="bg1"/>
                </a:solidFill>
                <a:latin typeface="Arial" panose="020B0604020202020204" pitchFamily="34" charset="0"/>
                <a:ea typeface="Poppins"/>
                <a:cs typeface="Arial" panose="020B0604020202020204" pitchFamily="34" charset="0"/>
                <a:sym typeface="Poppins"/>
              </a:rPr>
              <a:t>•34 CFR Sec. 106.45 (b)(3)(vii) </a:t>
            </a:r>
          </a:p>
          <a:p>
            <a:pPr>
              <a:lnSpc>
                <a:spcPts val="4759"/>
              </a:lnSpc>
              <a:spcBef>
                <a:spcPct val="0"/>
              </a:spcBef>
            </a:pPr>
            <a:endParaRPr lang="en-US" sz="3600" dirty="0">
              <a:solidFill>
                <a:schemeClr val="bg1"/>
              </a:solidFill>
              <a:latin typeface="Arial" panose="020B0604020202020204" pitchFamily="34" charset="0"/>
              <a:ea typeface="Poppins"/>
              <a:cs typeface="Arial" panose="020B0604020202020204" pitchFamily="34" charset="0"/>
              <a:sym typeface="Poppins"/>
            </a:endParaRPr>
          </a:p>
          <a:p>
            <a:pPr>
              <a:lnSpc>
                <a:spcPts val="4759"/>
              </a:lnSpc>
              <a:spcBef>
                <a:spcPct val="0"/>
              </a:spcBef>
            </a:pPr>
            <a:endParaRPr lang="en-US" sz="3600" dirty="0">
              <a:solidFill>
                <a:schemeClr val="bg1"/>
              </a:solidFill>
              <a:latin typeface="Arial" panose="020B0604020202020204" pitchFamily="34" charset="0"/>
              <a:ea typeface="Poppins"/>
              <a:cs typeface="Arial" panose="020B0604020202020204" pitchFamily="34" charset="0"/>
              <a:sym typeface="Poppi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2895601" y="0"/>
            <a:ext cx="14888065" cy="10287000"/>
            <a:chOff x="0" y="0"/>
            <a:chExt cx="3521383" cy="2801112"/>
          </a:xfrm>
        </p:grpSpPr>
        <p:sp>
          <p:nvSpPr>
            <p:cNvPr id="4" name="Freeform 4"/>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7"/>
          <p:cNvSpPr/>
          <p:nvPr/>
        </p:nvSpPr>
        <p:spPr>
          <a:xfrm>
            <a:off x="3465611" y="1768873"/>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3429000" y="495300"/>
            <a:ext cx="14000000"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Investigative process</a:t>
            </a:r>
          </a:p>
        </p:txBody>
      </p:sp>
      <p:sp>
        <p:nvSpPr>
          <p:cNvPr id="9" name="TextBox 3"/>
          <p:cNvSpPr txBox="1"/>
          <p:nvPr/>
        </p:nvSpPr>
        <p:spPr>
          <a:xfrm>
            <a:off x="3429000" y="2567972"/>
            <a:ext cx="13000000" cy="819199"/>
          </a:xfrm>
          <a:prstGeom prst="rect">
            <a:avLst/>
          </a:prstGeom>
        </p:spPr>
        <p:txBody>
          <a:bodyPr wrap="square" lIns="0" tIns="0" rIns="0" bIns="0" rtlCol="0" anchor="t">
            <a:spAutoFit/>
          </a:bodyPr>
          <a:lstStyle/>
          <a:p>
            <a:pPr>
              <a:lnSpc>
                <a:spcPts val="7000"/>
              </a:lnSpc>
              <a:spcBef>
                <a:spcPct val="0"/>
              </a:spcBef>
            </a:pPr>
            <a:r>
              <a:rPr lang="en-US" sz="5000" b="1" dirty="0">
                <a:solidFill>
                  <a:schemeClr val="bg1"/>
                </a:solidFill>
                <a:latin typeface="Arial" panose="020B0604020202020204" pitchFamily="34" charset="0"/>
                <a:ea typeface="Poppins Bold"/>
                <a:cs typeface="Arial" panose="020B0604020202020204" pitchFamily="34" charset="0"/>
                <a:sym typeface="Poppins Bold"/>
              </a:rPr>
              <a:t>Non-Disclosure Agreement</a:t>
            </a:r>
          </a:p>
        </p:txBody>
      </p:sp>
      <p:sp>
        <p:nvSpPr>
          <p:cNvPr id="11" name="TextBox 9"/>
          <p:cNvSpPr txBox="1"/>
          <p:nvPr/>
        </p:nvSpPr>
        <p:spPr>
          <a:xfrm>
            <a:off x="3465611" y="4086174"/>
            <a:ext cx="13734800" cy="4260077"/>
          </a:xfrm>
          <a:prstGeom prst="rect">
            <a:avLst/>
          </a:prstGeom>
        </p:spPr>
        <p:txBody>
          <a:bodyPr wrap="square" lIns="0" tIns="0" rIns="0" bIns="0" rtlCol="0" anchor="t">
            <a:spAutoFit/>
          </a:bodyPr>
          <a:lstStyle/>
          <a:p>
            <a:pPr>
              <a:lnSpc>
                <a:spcPts val="4759"/>
              </a:lnSpc>
              <a:spcBef>
                <a:spcPct val="0"/>
              </a:spcBef>
            </a:pPr>
            <a:r>
              <a:rPr lang="en-US" sz="3600" dirty="0">
                <a:solidFill>
                  <a:schemeClr val="bg1"/>
                </a:solidFill>
                <a:latin typeface="Arial" panose="020B0604020202020204" pitchFamily="34" charset="0"/>
                <a:ea typeface="Poppins"/>
                <a:cs typeface="Arial" panose="020B0604020202020204" pitchFamily="34" charset="0"/>
                <a:sym typeface="Poppins"/>
              </a:rPr>
              <a:t>“NDAs Permitted: [R]</a:t>
            </a:r>
            <a:r>
              <a:rPr lang="en-US" sz="3600" dirty="0" err="1">
                <a:solidFill>
                  <a:schemeClr val="bg1"/>
                </a:solidFill>
                <a:latin typeface="Arial" panose="020B0604020202020204" pitchFamily="34" charset="0"/>
                <a:ea typeface="Poppins"/>
                <a:cs typeface="Arial" panose="020B0604020202020204" pitchFamily="34" charset="0"/>
                <a:sym typeface="Poppins"/>
              </a:rPr>
              <a:t>ecipients</a:t>
            </a:r>
            <a:r>
              <a:rPr lang="en-US" sz="3600" dirty="0">
                <a:solidFill>
                  <a:schemeClr val="bg1"/>
                </a:solidFill>
                <a:latin typeface="Arial" panose="020B0604020202020204" pitchFamily="34" charset="0"/>
                <a:ea typeface="Poppins"/>
                <a:cs typeface="Arial" panose="020B0604020202020204" pitchFamily="34" charset="0"/>
                <a:sym typeface="Poppins"/>
              </a:rPr>
              <a:t> may impose on the parties and party advisors restrictions or require a non-disclosure agreement not to disseminate any of the evidence subject to inspection and review. “</a:t>
            </a:r>
          </a:p>
          <a:p>
            <a:pPr>
              <a:lnSpc>
                <a:spcPts val="4759"/>
              </a:lnSpc>
              <a:spcBef>
                <a:spcPct val="0"/>
              </a:spcBef>
            </a:pPr>
            <a:r>
              <a:rPr lang="en-US" sz="2200" dirty="0">
                <a:solidFill>
                  <a:schemeClr val="bg1"/>
                </a:solidFill>
                <a:latin typeface="Arial" panose="020B0604020202020204" pitchFamily="34" charset="0"/>
                <a:ea typeface="Poppins"/>
                <a:cs typeface="Arial" panose="020B0604020202020204" pitchFamily="34" charset="0"/>
                <a:sym typeface="Poppins"/>
              </a:rPr>
              <a:t>• 85 Fed. Reg 30026, 30435 (May 19, 2020) </a:t>
            </a:r>
          </a:p>
          <a:p>
            <a:pPr>
              <a:lnSpc>
                <a:spcPts val="4759"/>
              </a:lnSpc>
              <a:spcBef>
                <a:spcPct val="0"/>
              </a:spcBef>
            </a:pPr>
            <a:r>
              <a:rPr lang="en-US" sz="3600" dirty="0">
                <a:solidFill>
                  <a:schemeClr val="bg1"/>
                </a:solidFill>
                <a:latin typeface="Arial" panose="020B0604020202020204" pitchFamily="34" charset="0"/>
                <a:ea typeface="Poppins"/>
                <a:cs typeface="Arial" panose="020B0604020202020204" pitchFamily="34" charset="0"/>
                <a:sym typeface="Poppins"/>
              </a:rPr>
              <a:t> </a:t>
            </a:r>
          </a:p>
          <a:p>
            <a:pPr>
              <a:lnSpc>
                <a:spcPts val="4759"/>
              </a:lnSpc>
              <a:spcBef>
                <a:spcPct val="0"/>
              </a:spcBef>
            </a:pPr>
            <a:endParaRPr lang="en-US" sz="3600" dirty="0">
              <a:solidFill>
                <a:schemeClr val="bg1"/>
              </a:solidFill>
              <a:latin typeface="Arial" panose="020B0604020202020204" pitchFamily="34" charset="0"/>
              <a:ea typeface="Poppins"/>
              <a:cs typeface="Arial" panose="020B0604020202020204" pitchFamily="34" charset="0"/>
              <a:sym typeface="Poppins"/>
            </a:endParaRPr>
          </a:p>
          <a:p>
            <a:pPr>
              <a:lnSpc>
                <a:spcPts val="4759"/>
              </a:lnSpc>
              <a:spcBef>
                <a:spcPct val="0"/>
              </a:spcBef>
            </a:pPr>
            <a:endParaRPr lang="en-US" sz="3600" dirty="0">
              <a:solidFill>
                <a:schemeClr val="bg1"/>
              </a:solidFill>
              <a:latin typeface="Arial" panose="020B0604020202020204" pitchFamily="34" charset="0"/>
              <a:ea typeface="Poppins"/>
              <a:cs typeface="Arial" panose="020B0604020202020204" pitchFamily="34" charset="0"/>
              <a:sym typeface="Poppi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2895601" y="0"/>
            <a:ext cx="14888065" cy="10287000"/>
            <a:chOff x="0" y="0"/>
            <a:chExt cx="3521383" cy="2801112"/>
          </a:xfrm>
        </p:grpSpPr>
        <p:sp>
          <p:nvSpPr>
            <p:cNvPr id="4" name="Freeform 4"/>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7"/>
          <p:cNvSpPr/>
          <p:nvPr/>
        </p:nvSpPr>
        <p:spPr>
          <a:xfrm>
            <a:off x="3465611" y="1768873"/>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3429000" y="495300"/>
            <a:ext cx="14000000"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Live hearing</a:t>
            </a:r>
          </a:p>
        </p:txBody>
      </p:sp>
      <p:sp>
        <p:nvSpPr>
          <p:cNvPr id="9" name="TextBox 3"/>
          <p:cNvSpPr txBox="1"/>
          <p:nvPr/>
        </p:nvSpPr>
        <p:spPr>
          <a:xfrm>
            <a:off x="3429000" y="2567972"/>
            <a:ext cx="13000000" cy="819199"/>
          </a:xfrm>
          <a:prstGeom prst="rect">
            <a:avLst/>
          </a:prstGeom>
        </p:spPr>
        <p:txBody>
          <a:bodyPr wrap="square" lIns="0" tIns="0" rIns="0" bIns="0" rtlCol="0" anchor="t">
            <a:spAutoFit/>
          </a:bodyPr>
          <a:lstStyle/>
          <a:p>
            <a:pPr>
              <a:lnSpc>
                <a:spcPts val="7000"/>
              </a:lnSpc>
              <a:spcBef>
                <a:spcPct val="0"/>
              </a:spcBef>
            </a:pPr>
            <a:r>
              <a:rPr lang="en-US" sz="5000" b="1" dirty="0">
                <a:solidFill>
                  <a:schemeClr val="bg1"/>
                </a:solidFill>
                <a:latin typeface="Arial" panose="020B0604020202020204" pitchFamily="34" charset="0"/>
                <a:ea typeface="Poppins Bold"/>
                <a:cs typeface="Arial" panose="020B0604020202020204" pitchFamily="34" charset="0"/>
                <a:sym typeface="Poppins Bold"/>
              </a:rPr>
              <a:t>Role of Decisionmaker</a:t>
            </a:r>
          </a:p>
        </p:txBody>
      </p:sp>
      <p:sp>
        <p:nvSpPr>
          <p:cNvPr id="11" name="TextBox 9"/>
          <p:cNvSpPr txBox="1"/>
          <p:nvPr/>
        </p:nvSpPr>
        <p:spPr>
          <a:xfrm>
            <a:off x="3465611" y="4086174"/>
            <a:ext cx="13734800" cy="5491183"/>
          </a:xfrm>
          <a:prstGeom prst="rect">
            <a:avLst/>
          </a:prstGeom>
        </p:spPr>
        <p:txBody>
          <a:bodyPr wrap="square" lIns="0" tIns="0" rIns="0" bIns="0" rtlCol="0" anchor="t">
            <a:spAutoFit/>
          </a:bodyPr>
          <a:lstStyle/>
          <a:p>
            <a:pPr marL="457200" indent="-457200">
              <a:lnSpc>
                <a:spcPts val="4759"/>
              </a:lnSpc>
              <a:spcBef>
                <a:spcPct val="0"/>
              </a:spcBef>
              <a:buFont typeface="Arial" panose="020B0604020202020204" pitchFamily="34" charset="0"/>
              <a:buChar char="•"/>
            </a:pPr>
            <a:r>
              <a:rPr lang="en-US" sz="3600" dirty="0">
                <a:solidFill>
                  <a:schemeClr val="bg1"/>
                </a:solidFill>
                <a:latin typeface="Arial" panose="020B0604020202020204" pitchFamily="34" charset="0"/>
                <a:ea typeface="Poppins"/>
                <a:cs typeface="Arial" panose="020B0604020202020204" pitchFamily="34" charset="0"/>
                <a:sym typeface="Poppins"/>
              </a:rPr>
              <a:t>Parties are physically present.</a:t>
            </a:r>
          </a:p>
          <a:p>
            <a:pPr marL="457200" indent="-457200">
              <a:lnSpc>
                <a:spcPts val="4759"/>
              </a:lnSpc>
              <a:spcBef>
                <a:spcPct val="0"/>
              </a:spcBef>
              <a:buFont typeface="Arial" panose="020B0604020202020204" pitchFamily="34" charset="0"/>
              <a:buChar char="•"/>
            </a:pPr>
            <a:r>
              <a:rPr lang="en-US" sz="3600" dirty="0">
                <a:solidFill>
                  <a:schemeClr val="bg1"/>
                </a:solidFill>
                <a:latin typeface="Arial" panose="020B0604020202020204" pitchFamily="34" charset="0"/>
                <a:ea typeface="Poppins"/>
                <a:cs typeface="Arial" panose="020B0604020202020204" pitchFamily="34" charset="0"/>
                <a:sym typeface="Poppins"/>
              </a:rPr>
              <a:t>Advisors for both the Complainant and Respondent are present and conduct cross-examination.</a:t>
            </a:r>
          </a:p>
          <a:p>
            <a:pPr marL="457200" indent="-457200">
              <a:lnSpc>
                <a:spcPts val="4759"/>
              </a:lnSpc>
              <a:spcBef>
                <a:spcPct val="0"/>
              </a:spcBef>
              <a:buFont typeface="Arial" panose="020B0604020202020204" pitchFamily="34" charset="0"/>
              <a:buChar char="•"/>
            </a:pPr>
            <a:r>
              <a:rPr lang="en-US" sz="3600" dirty="0">
                <a:solidFill>
                  <a:schemeClr val="bg1"/>
                </a:solidFill>
                <a:latin typeface="Arial" panose="020B0604020202020204" pitchFamily="34" charset="0"/>
                <a:ea typeface="Poppins"/>
                <a:cs typeface="Arial" panose="020B0604020202020204" pitchFamily="34" charset="0"/>
                <a:sym typeface="Poppins"/>
              </a:rPr>
              <a:t>Rulings are made by the Decisionmakers.  </a:t>
            </a:r>
          </a:p>
          <a:p>
            <a:pPr marL="457200" indent="-457200">
              <a:lnSpc>
                <a:spcPts val="4759"/>
              </a:lnSpc>
              <a:spcBef>
                <a:spcPct val="0"/>
              </a:spcBef>
              <a:buFont typeface="Arial" panose="020B0604020202020204" pitchFamily="34" charset="0"/>
              <a:buChar char="•"/>
            </a:pPr>
            <a:r>
              <a:rPr lang="en-US" sz="3600" dirty="0">
                <a:solidFill>
                  <a:schemeClr val="bg1"/>
                </a:solidFill>
                <a:latin typeface="Arial" panose="020B0604020202020204" pitchFamily="34" charset="0"/>
                <a:ea typeface="Poppins"/>
                <a:cs typeface="Arial" panose="020B0604020202020204" pitchFamily="34" charset="0"/>
                <a:sym typeface="Poppins"/>
              </a:rPr>
              <a:t>Certain questions are excluded (hearsay, rape shield protection, medical records, and privileged communications). </a:t>
            </a:r>
          </a:p>
          <a:p>
            <a:pPr marL="457200" indent="-457200">
              <a:lnSpc>
                <a:spcPts val="4759"/>
              </a:lnSpc>
              <a:spcBef>
                <a:spcPct val="0"/>
              </a:spcBef>
              <a:buFont typeface="Arial" panose="020B0604020202020204" pitchFamily="34" charset="0"/>
              <a:buChar char="•"/>
            </a:pPr>
            <a:r>
              <a:rPr lang="en-US" sz="3600" dirty="0">
                <a:solidFill>
                  <a:schemeClr val="bg1"/>
                </a:solidFill>
                <a:latin typeface="Arial" panose="020B0604020202020204" pitchFamily="34" charset="0"/>
                <a:ea typeface="Poppins"/>
                <a:cs typeface="Arial" panose="020B0604020202020204" pitchFamily="34" charset="0"/>
                <a:sym typeface="Poppins"/>
              </a:rPr>
              <a:t>Investigators typically testify/review their Investigative Report.</a:t>
            </a:r>
          </a:p>
          <a:p>
            <a:pPr marL="457200" indent="-457200">
              <a:lnSpc>
                <a:spcPts val="4759"/>
              </a:lnSpc>
              <a:spcBef>
                <a:spcPct val="0"/>
              </a:spcBef>
              <a:buFont typeface="Arial" panose="020B0604020202020204" pitchFamily="34" charset="0"/>
              <a:buChar char="•"/>
            </a:pPr>
            <a:r>
              <a:rPr lang="en-US" sz="3600" dirty="0">
                <a:solidFill>
                  <a:schemeClr val="bg1"/>
                </a:solidFill>
                <a:latin typeface="Arial" panose="020B0604020202020204" pitchFamily="34" charset="0"/>
                <a:ea typeface="Poppins"/>
                <a:cs typeface="Arial" panose="020B0604020202020204" pitchFamily="34" charset="0"/>
                <a:sym typeface="Poppins"/>
              </a:rPr>
              <a:t>Decisionmakers render the decision and sanctions.</a:t>
            </a:r>
          </a:p>
          <a:p>
            <a:pPr>
              <a:lnSpc>
                <a:spcPts val="4759"/>
              </a:lnSpc>
              <a:spcBef>
                <a:spcPct val="0"/>
              </a:spcBef>
            </a:pPr>
            <a:endParaRPr lang="en-US" sz="3600" dirty="0">
              <a:solidFill>
                <a:schemeClr val="bg1"/>
              </a:solidFill>
              <a:latin typeface="Arial" panose="020B0604020202020204" pitchFamily="34" charset="0"/>
              <a:ea typeface="Poppins"/>
              <a:cs typeface="Arial" panose="020B0604020202020204" pitchFamily="34" charset="0"/>
              <a:sym typeface="Poppi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2895601" y="0"/>
            <a:ext cx="14888065" cy="10287000"/>
            <a:chOff x="0" y="0"/>
            <a:chExt cx="3521383" cy="2801112"/>
          </a:xfrm>
        </p:grpSpPr>
        <p:sp>
          <p:nvSpPr>
            <p:cNvPr id="4" name="Freeform 4"/>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7"/>
          <p:cNvSpPr/>
          <p:nvPr/>
        </p:nvSpPr>
        <p:spPr>
          <a:xfrm>
            <a:off x="3465611" y="1768873"/>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3429000" y="495300"/>
            <a:ext cx="14000000"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Appeal</a:t>
            </a:r>
          </a:p>
        </p:txBody>
      </p:sp>
      <p:sp>
        <p:nvSpPr>
          <p:cNvPr id="9" name="TextBox 3"/>
          <p:cNvSpPr txBox="1"/>
          <p:nvPr/>
        </p:nvSpPr>
        <p:spPr>
          <a:xfrm>
            <a:off x="3429000" y="2567972"/>
            <a:ext cx="13000000" cy="819199"/>
          </a:xfrm>
          <a:prstGeom prst="rect">
            <a:avLst/>
          </a:prstGeom>
        </p:spPr>
        <p:txBody>
          <a:bodyPr wrap="square" lIns="0" tIns="0" rIns="0" bIns="0" rtlCol="0" anchor="t">
            <a:spAutoFit/>
          </a:bodyPr>
          <a:lstStyle/>
          <a:p>
            <a:pPr>
              <a:lnSpc>
                <a:spcPts val="7000"/>
              </a:lnSpc>
              <a:spcBef>
                <a:spcPct val="0"/>
              </a:spcBef>
            </a:pPr>
            <a:r>
              <a:rPr lang="en-US" sz="5000" b="1" dirty="0">
                <a:solidFill>
                  <a:schemeClr val="bg1"/>
                </a:solidFill>
                <a:latin typeface="Arial" panose="020B0604020202020204" pitchFamily="34" charset="0"/>
                <a:ea typeface="Poppins Bold"/>
                <a:cs typeface="Arial" panose="020B0604020202020204" pitchFamily="34" charset="0"/>
                <a:sym typeface="Poppins Bold"/>
              </a:rPr>
              <a:t>Grounds for Appeal</a:t>
            </a:r>
          </a:p>
        </p:txBody>
      </p:sp>
      <p:sp>
        <p:nvSpPr>
          <p:cNvPr id="11" name="TextBox 9"/>
          <p:cNvSpPr txBox="1"/>
          <p:nvPr/>
        </p:nvSpPr>
        <p:spPr>
          <a:xfrm>
            <a:off x="3465611" y="3791501"/>
            <a:ext cx="13734800" cy="5793124"/>
          </a:xfrm>
          <a:prstGeom prst="rect">
            <a:avLst/>
          </a:prstGeom>
        </p:spPr>
        <p:txBody>
          <a:bodyPr wrap="square" lIns="0" tIns="0" rIns="0" bIns="0" rtlCol="0" anchor="t">
            <a:spAutoFit/>
          </a:bodyPr>
          <a:lstStyle/>
          <a:p>
            <a:pPr marL="457200" lvl="0" indent="-457200" fontAlgn="base">
              <a:buFont typeface="Arial" panose="020B0604020202020204" pitchFamily="34" charset="0"/>
              <a:buChar char="•"/>
            </a:pPr>
            <a:r>
              <a:rPr lang="en-US" sz="3400" dirty="0">
                <a:solidFill>
                  <a:schemeClr val="bg1"/>
                </a:solidFill>
                <a:latin typeface="Arial" panose="020B0604020202020204" pitchFamily="34" charset="0"/>
                <a:cs typeface="Arial" panose="020B0604020202020204" pitchFamily="34" charset="0"/>
              </a:rPr>
              <a:t>New evidence that was not reasonably available at the time of the determination regarding responsibility or dismissal was made, that could affect the outcome of the matter; </a:t>
            </a:r>
          </a:p>
          <a:p>
            <a:pPr marL="457200" lvl="0" indent="-457200" fontAlgn="base">
              <a:buFont typeface="Arial" panose="020B0604020202020204" pitchFamily="34" charset="0"/>
              <a:buChar char="•"/>
            </a:pPr>
            <a:endParaRPr lang="en-US" sz="3400" dirty="0">
              <a:solidFill>
                <a:schemeClr val="bg1"/>
              </a:solidFill>
              <a:latin typeface="Arial" panose="020B0604020202020204" pitchFamily="34" charset="0"/>
              <a:cs typeface="Arial" panose="020B0604020202020204" pitchFamily="34" charset="0"/>
            </a:endParaRPr>
          </a:p>
          <a:p>
            <a:pPr marL="457200" lvl="0" indent="-457200" fontAlgn="base">
              <a:buFont typeface="Arial" panose="020B0604020202020204" pitchFamily="34" charset="0"/>
              <a:buChar char="•"/>
            </a:pPr>
            <a:r>
              <a:rPr lang="en-US" sz="3400" dirty="0">
                <a:solidFill>
                  <a:schemeClr val="bg1"/>
                </a:solidFill>
                <a:latin typeface="Arial" panose="020B0604020202020204" pitchFamily="34" charset="0"/>
                <a:cs typeface="Arial" panose="020B0604020202020204" pitchFamily="34" charset="0"/>
              </a:rPr>
              <a:t>Procedural irregularity that affected the outcome of the matter; or </a:t>
            </a:r>
          </a:p>
          <a:p>
            <a:pPr lvl="0" fontAlgn="base"/>
            <a:endParaRPr lang="en-US" sz="3400" dirty="0">
              <a:solidFill>
                <a:schemeClr val="bg1"/>
              </a:solidFill>
              <a:latin typeface="Arial" panose="020B0604020202020204" pitchFamily="34" charset="0"/>
              <a:cs typeface="Arial" panose="020B0604020202020204" pitchFamily="34" charset="0"/>
            </a:endParaRPr>
          </a:p>
          <a:p>
            <a:pPr marL="457200" lvl="0" indent="-457200" fontAlgn="base">
              <a:buFont typeface="Arial" panose="020B0604020202020204" pitchFamily="34" charset="0"/>
              <a:buChar char="•"/>
            </a:pPr>
            <a:r>
              <a:rPr lang="en-US" sz="3400" dirty="0">
                <a:solidFill>
                  <a:schemeClr val="bg1"/>
                </a:solidFill>
                <a:latin typeface="Arial" panose="020B0604020202020204" pitchFamily="34" charset="0"/>
                <a:cs typeface="Arial" panose="020B0604020202020204" pitchFamily="34" charset="0"/>
              </a:rPr>
              <a:t>The Title IX Coordinator, investigator(s), or decision-maker(s) had a conflict of interest or bias for or against the Complainants or the Respondents generally or the individual Complainant or Respondent that affected the outcome of the matter.</a:t>
            </a:r>
          </a:p>
          <a:p>
            <a:pPr>
              <a:lnSpc>
                <a:spcPts val="4759"/>
              </a:lnSpc>
              <a:spcBef>
                <a:spcPct val="0"/>
              </a:spcBef>
            </a:pPr>
            <a:r>
              <a:rPr lang="en-US" sz="3400" dirty="0">
                <a:solidFill>
                  <a:schemeClr val="bg1"/>
                </a:solidFill>
                <a:latin typeface="Arial" panose="020B0604020202020204" pitchFamily="34" charset="0"/>
                <a:ea typeface="Poppins"/>
                <a:cs typeface="Arial" panose="020B0604020202020204" pitchFamily="34" charset="0"/>
                <a:sym typeface="Poppins"/>
              </a:rPr>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p:cNvGrpSpPr/>
          <p:nvPr/>
        </p:nvGrpSpPr>
        <p:grpSpPr>
          <a:xfrm>
            <a:off x="2895601" y="0"/>
            <a:ext cx="14888065" cy="10287000"/>
            <a:chOff x="0" y="0"/>
            <a:chExt cx="3521383" cy="2801112"/>
          </a:xfrm>
        </p:grpSpPr>
        <p:sp>
          <p:nvSpPr>
            <p:cNvPr id="4" name="Freeform 4"/>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7"/>
          <p:cNvSpPr/>
          <p:nvPr/>
        </p:nvSpPr>
        <p:spPr>
          <a:xfrm>
            <a:off x="3465611" y="1768873"/>
            <a:ext cx="1069777" cy="394769"/>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3429000" y="495300"/>
            <a:ext cx="14000000"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Appeal</a:t>
            </a:r>
          </a:p>
        </p:txBody>
      </p:sp>
      <p:sp>
        <p:nvSpPr>
          <p:cNvPr id="9" name="TextBox 3"/>
          <p:cNvSpPr txBox="1"/>
          <p:nvPr/>
        </p:nvSpPr>
        <p:spPr>
          <a:xfrm>
            <a:off x="3429000" y="2567972"/>
            <a:ext cx="13000000" cy="819199"/>
          </a:xfrm>
          <a:prstGeom prst="rect">
            <a:avLst/>
          </a:prstGeom>
        </p:spPr>
        <p:txBody>
          <a:bodyPr wrap="square" lIns="0" tIns="0" rIns="0" bIns="0" rtlCol="0" anchor="t">
            <a:spAutoFit/>
          </a:bodyPr>
          <a:lstStyle/>
          <a:p>
            <a:pPr>
              <a:lnSpc>
                <a:spcPts val="7000"/>
              </a:lnSpc>
              <a:spcBef>
                <a:spcPct val="0"/>
              </a:spcBef>
            </a:pPr>
            <a:r>
              <a:rPr lang="en-US" sz="5000" b="1">
                <a:solidFill>
                  <a:schemeClr val="bg1"/>
                </a:solidFill>
                <a:latin typeface="Arial" panose="020B0604020202020204" pitchFamily="34" charset="0"/>
                <a:ea typeface="Poppins Bold"/>
                <a:cs typeface="Arial" panose="020B0604020202020204" pitchFamily="34" charset="0"/>
                <a:sym typeface="Poppins Bold"/>
              </a:rPr>
              <a:t>Grounds for Appeal</a:t>
            </a:r>
          </a:p>
        </p:txBody>
      </p:sp>
      <p:sp>
        <p:nvSpPr>
          <p:cNvPr id="11" name="TextBox 9"/>
          <p:cNvSpPr txBox="1"/>
          <p:nvPr/>
        </p:nvSpPr>
        <p:spPr>
          <a:xfrm>
            <a:off x="3417757" y="4044646"/>
            <a:ext cx="13734800" cy="2092881"/>
          </a:xfrm>
          <a:prstGeom prst="rect">
            <a:avLst/>
          </a:prstGeom>
        </p:spPr>
        <p:txBody>
          <a:bodyPr wrap="square" lIns="0" tIns="0" rIns="0" bIns="0" rtlCol="0" anchor="t">
            <a:spAutoFit/>
          </a:bodyPr>
          <a:lstStyle/>
          <a:p>
            <a:pPr marL="457200" indent="-457200">
              <a:buFont typeface="Arial" panose="020B0604020202020204" pitchFamily="34" charset="0"/>
              <a:buChar char="•"/>
            </a:pPr>
            <a:r>
              <a:rPr lang="en-US" sz="3400" dirty="0">
                <a:solidFill>
                  <a:schemeClr val="bg1"/>
                </a:solidFill>
                <a:latin typeface="Arial" panose="020B0604020202020204" pitchFamily="34" charset="0"/>
                <a:cs typeface="Arial" panose="020B0604020202020204" pitchFamily="34" charset="0"/>
              </a:rPr>
              <a:t>Not a rehearing.  Typically written appeal only.</a:t>
            </a:r>
          </a:p>
          <a:p>
            <a:pPr marL="457200" indent="-457200">
              <a:buFont typeface="Arial" panose="020B0604020202020204" pitchFamily="34" charset="0"/>
              <a:buChar char="•"/>
            </a:pPr>
            <a:endParaRPr lang="en-US" sz="34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3400" dirty="0">
                <a:solidFill>
                  <a:schemeClr val="bg1"/>
                </a:solidFill>
                <a:latin typeface="Arial" panose="020B0604020202020204" pitchFamily="34" charset="0"/>
                <a:cs typeface="Arial" panose="020B0604020202020204" pitchFamily="34" charset="0"/>
              </a:rPr>
              <a:t>Decision of Appeal Officer is final and cannot be appealed.  </a:t>
            </a:r>
          </a:p>
          <a:p>
            <a:r>
              <a:rPr lang="en-US" sz="3400" dirty="0">
                <a:solidFill>
                  <a:schemeClr val="bg1"/>
                </a:solidFill>
                <a:latin typeface="Arial" panose="020B0604020202020204" pitchFamily="34" charset="0"/>
                <a:cs typeface="Arial" panose="020B0604020202020204" pitchFamily="34" charset="0"/>
              </a:rPr>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D25CD-4F4C-B412-4162-C889167884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0B61D2-7692-6453-680D-1F3C8AED454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8139" r="-8139"/>
            </a:stretch>
          </a:blipFill>
        </p:spPr>
        <p:txBody>
          <a:bodyPr/>
          <a:lstStyle/>
          <a:p>
            <a:endParaRPr lang="en-US"/>
          </a:p>
        </p:txBody>
      </p:sp>
      <p:grpSp>
        <p:nvGrpSpPr>
          <p:cNvPr id="3" name="Group 3">
            <a:extLst>
              <a:ext uri="{FF2B5EF4-FFF2-40B4-BE49-F238E27FC236}">
                <a16:creationId xmlns:a16="http://schemas.microsoft.com/office/drawing/2014/main" id="{69D4DA65-870A-AF52-5474-65F37D51F1F4}"/>
              </a:ext>
            </a:extLst>
          </p:cNvPr>
          <p:cNvGrpSpPr/>
          <p:nvPr/>
        </p:nvGrpSpPr>
        <p:grpSpPr>
          <a:xfrm>
            <a:off x="3889049" y="-144887"/>
            <a:ext cx="13370251" cy="10635473"/>
            <a:chOff x="0" y="0"/>
            <a:chExt cx="3521383" cy="2801112"/>
          </a:xfrm>
        </p:grpSpPr>
        <p:sp>
          <p:nvSpPr>
            <p:cNvPr id="4" name="Freeform 4">
              <a:extLst>
                <a:ext uri="{FF2B5EF4-FFF2-40B4-BE49-F238E27FC236}">
                  <a16:creationId xmlns:a16="http://schemas.microsoft.com/office/drawing/2014/main" id="{9DE4C545-4249-E9F9-1F1F-B57E71B193FA}"/>
                </a:ext>
              </a:extLst>
            </p:cNvPr>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a:extLst>
                <a:ext uri="{FF2B5EF4-FFF2-40B4-BE49-F238E27FC236}">
                  <a16:creationId xmlns:a16="http://schemas.microsoft.com/office/drawing/2014/main" id="{ACC19A69-C98C-E67E-3738-BFAEA465D11C}"/>
                </a:ext>
              </a:extLst>
            </p:cNvPr>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a:extLst>
              <a:ext uri="{FF2B5EF4-FFF2-40B4-BE49-F238E27FC236}">
                <a16:creationId xmlns:a16="http://schemas.microsoft.com/office/drawing/2014/main" id="{3F9E287B-DDE3-0339-4754-AAA83F949D1B}"/>
              </a:ext>
            </a:extLst>
          </p:cNvPr>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FA5B49DB-CCB8-B71C-E0CD-44F1FFDDCF7E}"/>
              </a:ext>
            </a:extLst>
          </p:cNvPr>
          <p:cNvSpPr txBox="1"/>
          <p:nvPr/>
        </p:nvSpPr>
        <p:spPr>
          <a:xfrm>
            <a:off x="5867400" y="2476500"/>
            <a:ext cx="10199012"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ROLE OF ADVISOR </a:t>
            </a:r>
          </a:p>
        </p:txBody>
      </p:sp>
      <p:sp>
        <p:nvSpPr>
          <p:cNvPr id="9" name="Freeform 12">
            <a:extLst>
              <a:ext uri="{FF2B5EF4-FFF2-40B4-BE49-F238E27FC236}">
                <a16:creationId xmlns:a16="http://schemas.microsoft.com/office/drawing/2014/main" id="{1D2106A8-8F9E-EAB4-3DD9-8AB8F7536CFB}"/>
              </a:ext>
            </a:extLst>
          </p:cNvPr>
          <p:cNvSpPr/>
          <p:nvPr/>
        </p:nvSpPr>
        <p:spPr>
          <a:xfrm>
            <a:off x="14398951" y="374539"/>
            <a:ext cx="2120559" cy="1784866"/>
          </a:xfrm>
          <a:custGeom>
            <a:avLst/>
            <a:gdLst/>
            <a:ahLst/>
            <a:cxnLst/>
            <a:rect l="l" t="t" r="r" b="b"/>
            <a:pathLst>
              <a:path w="2961317" h="2628169">
                <a:moveTo>
                  <a:pt x="0" y="0"/>
                </a:moveTo>
                <a:lnTo>
                  <a:pt x="2961317" y="0"/>
                </a:lnTo>
                <a:lnTo>
                  <a:pt x="2961317" y="2628169"/>
                </a:lnTo>
                <a:lnTo>
                  <a:pt x="0" y="262816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dirty="0"/>
          </a:p>
        </p:txBody>
      </p:sp>
    </p:spTree>
    <p:extLst>
      <p:ext uri="{BB962C8B-B14F-4D97-AF65-F5344CB8AC3E}">
        <p14:creationId xmlns:p14="http://schemas.microsoft.com/office/powerpoint/2010/main" val="936001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2970" y="-201196"/>
            <a:ext cx="1773170" cy="10648349"/>
            <a:chOff x="0" y="0"/>
            <a:chExt cx="1081236" cy="2804503"/>
          </a:xfrm>
        </p:grpSpPr>
        <p:sp>
          <p:nvSpPr>
            <p:cNvPr id="3" name="Freeform 3"/>
            <p:cNvSpPr/>
            <p:nvPr/>
          </p:nvSpPr>
          <p:spPr>
            <a:xfrm>
              <a:off x="0" y="0"/>
              <a:ext cx="1081236" cy="2804503"/>
            </a:xfrm>
            <a:custGeom>
              <a:avLst/>
              <a:gdLst/>
              <a:ahLst/>
              <a:cxnLst/>
              <a:rect l="l" t="t" r="r" b="b"/>
              <a:pathLst>
                <a:path w="1081236" h="2804503">
                  <a:moveTo>
                    <a:pt x="0" y="0"/>
                  </a:moveTo>
                  <a:lnTo>
                    <a:pt x="1081236" y="0"/>
                  </a:lnTo>
                  <a:lnTo>
                    <a:pt x="1081236" y="2804503"/>
                  </a:lnTo>
                  <a:lnTo>
                    <a:pt x="0" y="2804503"/>
                  </a:lnTo>
                  <a:close/>
                </a:path>
              </a:pathLst>
            </a:custGeom>
            <a:solidFill>
              <a:srgbClr val="1F3A6D"/>
            </a:solidFill>
          </p:spPr>
          <p:txBody>
            <a:bodyPr/>
            <a:lstStyle/>
            <a:p>
              <a:endParaRPr lang="en-US"/>
            </a:p>
          </p:txBody>
        </p:sp>
        <p:sp>
          <p:nvSpPr>
            <p:cNvPr id="4" name="TextBox 4"/>
            <p:cNvSpPr txBox="1"/>
            <p:nvPr/>
          </p:nvSpPr>
          <p:spPr>
            <a:xfrm>
              <a:off x="0" y="0"/>
              <a:ext cx="1081236" cy="2804503"/>
            </a:xfrm>
            <a:prstGeom prst="rect">
              <a:avLst/>
            </a:prstGeom>
          </p:spPr>
          <p:txBody>
            <a:bodyPr lIns="50800" tIns="50800" rIns="50800" bIns="50800" rtlCol="0" anchor="ctr"/>
            <a:lstStyle/>
            <a:p>
              <a:pPr algn="ctr">
                <a:lnSpc>
                  <a:spcPts val="3099"/>
                </a:lnSpc>
              </a:pPr>
              <a:endParaRPr/>
            </a:p>
          </p:txBody>
        </p:sp>
      </p:grpSp>
      <p:sp>
        <p:nvSpPr>
          <p:cNvPr id="5" name="Freeform 5"/>
          <p:cNvSpPr/>
          <p:nvPr/>
        </p:nvSpPr>
        <p:spPr>
          <a:xfrm>
            <a:off x="268776" y="303626"/>
            <a:ext cx="1062821" cy="348074"/>
          </a:xfrm>
          <a:custGeom>
            <a:avLst/>
            <a:gdLst/>
            <a:ahLst/>
            <a:cxnLst/>
            <a:rect l="l" t="t" r="r" b="b"/>
            <a:pathLst>
              <a:path w="1062821" h="348074">
                <a:moveTo>
                  <a:pt x="0" y="0"/>
                </a:moveTo>
                <a:lnTo>
                  <a:pt x="1062820" y="0"/>
                </a:lnTo>
                <a:lnTo>
                  <a:pt x="1062820" y="348074"/>
                </a:lnTo>
                <a:lnTo>
                  <a:pt x="0" y="3480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8" name="TextBox 8">
            <a:extLst>
              <a:ext uri="{FF2B5EF4-FFF2-40B4-BE49-F238E27FC236}">
                <a16:creationId xmlns:a16="http://schemas.microsoft.com/office/drawing/2014/main" id="{920681E4-CBFA-F4BE-223C-EC609CB792F3}"/>
              </a:ext>
            </a:extLst>
          </p:cNvPr>
          <p:cNvSpPr txBox="1"/>
          <p:nvPr/>
        </p:nvSpPr>
        <p:spPr>
          <a:xfrm>
            <a:off x="3733800" y="1638300"/>
            <a:ext cx="7714738" cy="819199"/>
          </a:xfrm>
          <a:prstGeom prst="rect">
            <a:avLst/>
          </a:prstGeom>
        </p:spPr>
        <p:txBody>
          <a:bodyPr lIns="0" tIns="0" rIns="0" bIns="0" rtlCol="0" anchor="t">
            <a:spAutoFit/>
          </a:bodyPr>
          <a:lstStyle/>
          <a:p>
            <a:pPr algn="l">
              <a:lnSpc>
                <a:spcPts val="7000"/>
              </a:lnSpc>
            </a:pPr>
            <a:r>
              <a:rPr lang="en-US" sz="5000" b="1" dirty="0">
                <a:solidFill>
                  <a:srgbClr val="00205B"/>
                </a:solidFill>
                <a:latin typeface="Arial"/>
                <a:ea typeface="Arial"/>
                <a:cs typeface="Arial"/>
                <a:sym typeface="Arial"/>
              </a:rPr>
              <a:t>Advisor of Choice</a:t>
            </a:r>
          </a:p>
        </p:txBody>
      </p:sp>
      <p:sp>
        <p:nvSpPr>
          <p:cNvPr id="19" name="TextBox 9">
            <a:extLst>
              <a:ext uri="{FF2B5EF4-FFF2-40B4-BE49-F238E27FC236}">
                <a16:creationId xmlns:a16="http://schemas.microsoft.com/office/drawing/2014/main" id="{51FB3E89-FB99-C017-AF02-DE5B376B38AF}"/>
              </a:ext>
            </a:extLst>
          </p:cNvPr>
          <p:cNvSpPr txBox="1"/>
          <p:nvPr/>
        </p:nvSpPr>
        <p:spPr>
          <a:xfrm>
            <a:off x="3581400" y="3238500"/>
            <a:ext cx="11734800" cy="3603615"/>
          </a:xfrm>
          <a:prstGeom prst="rect">
            <a:avLst/>
          </a:prstGeom>
        </p:spPr>
        <p:txBody>
          <a:bodyPr wrap="square" lIns="0" tIns="0" rIns="0" bIns="0" rtlCol="0" anchor="t">
            <a:spAutoFit/>
          </a:bodyPr>
          <a:lstStyle/>
          <a:p>
            <a:pPr>
              <a:lnSpc>
                <a:spcPts val="4759"/>
              </a:lnSpc>
            </a:pPr>
            <a:r>
              <a:rPr lang="en-US" sz="3200" dirty="0">
                <a:solidFill>
                  <a:srgbClr val="00205B"/>
                </a:solidFill>
                <a:latin typeface="Arial" panose="020B0604020202020204" pitchFamily="34" charset="0"/>
                <a:cs typeface="Arial" panose="020B0604020202020204" pitchFamily="34" charset="0"/>
                <a:sym typeface="Poppins"/>
              </a:rPr>
              <a:t>“Provide the parties with the same opportunities to have others present during any grievance proceeding, including the opportunity to be accompanied to any related meeting or proceeding by the advisor of their choice, who may be, but is not required to be, an attorney.”   </a:t>
            </a:r>
          </a:p>
          <a:p>
            <a:pPr>
              <a:lnSpc>
                <a:spcPts val="4759"/>
              </a:lnSpc>
            </a:pPr>
            <a:r>
              <a:rPr lang="en-US" sz="2200" dirty="0">
                <a:solidFill>
                  <a:srgbClr val="00205B"/>
                </a:solidFill>
                <a:latin typeface="Arial" panose="020B0604020202020204" pitchFamily="34" charset="0"/>
                <a:cs typeface="Arial" panose="020B0604020202020204" pitchFamily="34" charset="0"/>
                <a:sym typeface="Poppins"/>
              </a:rPr>
              <a:t>34 CFR Sec. 106.45 (b)(3) (iv)</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8B3A8-E3B6-8463-F86A-A17491B439F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16F5624-FAD8-D16B-557D-EFD09CAF994C}"/>
              </a:ext>
            </a:extLst>
          </p:cNvPr>
          <p:cNvGrpSpPr/>
          <p:nvPr/>
        </p:nvGrpSpPr>
        <p:grpSpPr>
          <a:xfrm>
            <a:off x="-172970" y="-201196"/>
            <a:ext cx="1773170" cy="10648349"/>
            <a:chOff x="0" y="0"/>
            <a:chExt cx="1081236" cy="2804503"/>
          </a:xfrm>
        </p:grpSpPr>
        <p:sp>
          <p:nvSpPr>
            <p:cNvPr id="3" name="Freeform 3">
              <a:extLst>
                <a:ext uri="{FF2B5EF4-FFF2-40B4-BE49-F238E27FC236}">
                  <a16:creationId xmlns:a16="http://schemas.microsoft.com/office/drawing/2014/main" id="{C4E3477D-ED2E-C108-56CD-270D15E4A0B9}"/>
                </a:ext>
              </a:extLst>
            </p:cNvPr>
            <p:cNvSpPr/>
            <p:nvPr/>
          </p:nvSpPr>
          <p:spPr>
            <a:xfrm>
              <a:off x="0" y="0"/>
              <a:ext cx="1081236" cy="2804503"/>
            </a:xfrm>
            <a:custGeom>
              <a:avLst/>
              <a:gdLst/>
              <a:ahLst/>
              <a:cxnLst/>
              <a:rect l="l" t="t" r="r" b="b"/>
              <a:pathLst>
                <a:path w="1081236" h="2804503">
                  <a:moveTo>
                    <a:pt x="0" y="0"/>
                  </a:moveTo>
                  <a:lnTo>
                    <a:pt x="1081236" y="0"/>
                  </a:lnTo>
                  <a:lnTo>
                    <a:pt x="1081236" y="2804503"/>
                  </a:lnTo>
                  <a:lnTo>
                    <a:pt x="0" y="2804503"/>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07140566-83C2-1523-711F-805D1F895CAD}"/>
                </a:ext>
              </a:extLst>
            </p:cNvPr>
            <p:cNvSpPr txBox="1"/>
            <p:nvPr/>
          </p:nvSpPr>
          <p:spPr>
            <a:xfrm>
              <a:off x="0" y="0"/>
              <a:ext cx="1081236" cy="2804503"/>
            </a:xfrm>
            <a:prstGeom prst="rect">
              <a:avLst/>
            </a:prstGeom>
          </p:spPr>
          <p:txBody>
            <a:bodyPr lIns="50800" tIns="50800" rIns="50800" bIns="50800" rtlCol="0" anchor="ctr"/>
            <a:lstStyle/>
            <a:p>
              <a:pPr algn="ctr">
                <a:lnSpc>
                  <a:spcPts val="3099"/>
                </a:lnSpc>
              </a:pPr>
              <a:endParaRPr/>
            </a:p>
          </p:txBody>
        </p:sp>
      </p:grpSp>
      <p:sp>
        <p:nvSpPr>
          <p:cNvPr id="5" name="Freeform 5">
            <a:extLst>
              <a:ext uri="{FF2B5EF4-FFF2-40B4-BE49-F238E27FC236}">
                <a16:creationId xmlns:a16="http://schemas.microsoft.com/office/drawing/2014/main" id="{2D17A0E6-7903-9E5D-5157-9E996C98C6E1}"/>
              </a:ext>
            </a:extLst>
          </p:cNvPr>
          <p:cNvSpPr/>
          <p:nvPr/>
        </p:nvSpPr>
        <p:spPr>
          <a:xfrm>
            <a:off x="268776" y="303626"/>
            <a:ext cx="1062821" cy="348074"/>
          </a:xfrm>
          <a:custGeom>
            <a:avLst/>
            <a:gdLst/>
            <a:ahLst/>
            <a:cxnLst/>
            <a:rect l="l" t="t" r="r" b="b"/>
            <a:pathLst>
              <a:path w="1062821" h="348074">
                <a:moveTo>
                  <a:pt x="0" y="0"/>
                </a:moveTo>
                <a:lnTo>
                  <a:pt x="1062820" y="0"/>
                </a:lnTo>
                <a:lnTo>
                  <a:pt x="1062820" y="348074"/>
                </a:lnTo>
                <a:lnTo>
                  <a:pt x="0" y="3480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5" name="TextBox 8">
            <a:extLst>
              <a:ext uri="{FF2B5EF4-FFF2-40B4-BE49-F238E27FC236}">
                <a16:creationId xmlns:a16="http://schemas.microsoft.com/office/drawing/2014/main" id="{9A13E5EA-B3B4-ECB3-AF9F-36E280516701}"/>
              </a:ext>
            </a:extLst>
          </p:cNvPr>
          <p:cNvSpPr txBox="1"/>
          <p:nvPr/>
        </p:nvSpPr>
        <p:spPr>
          <a:xfrm>
            <a:off x="3521612" y="1562100"/>
            <a:ext cx="7714738" cy="830933"/>
          </a:xfrm>
          <a:prstGeom prst="rect">
            <a:avLst/>
          </a:prstGeom>
        </p:spPr>
        <p:txBody>
          <a:bodyPr lIns="0" tIns="0" rIns="0" bIns="0" rtlCol="0" anchor="t">
            <a:spAutoFit/>
          </a:bodyPr>
          <a:lstStyle/>
          <a:p>
            <a:pPr algn="l">
              <a:lnSpc>
                <a:spcPts val="7000"/>
              </a:lnSpc>
            </a:pPr>
            <a:r>
              <a:rPr lang="en-US" sz="5400" b="1" dirty="0">
                <a:solidFill>
                  <a:srgbClr val="00205B"/>
                </a:solidFill>
                <a:latin typeface="Arial"/>
                <a:ea typeface="Arial"/>
                <a:cs typeface="Arial"/>
                <a:sym typeface="Arial"/>
              </a:rPr>
              <a:t>Restrictions?</a:t>
            </a:r>
          </a:p>
        </p:txBody>
      </p:sp>
      <p:sp>
        <p:nvSpPr>
          <p:cNvPr id="16" name="TextBox 9">
            <a:extLst>
              <a:ext uri="{FF2B5EF4-FFF2-40B4-BE49-F238E27FC236}">
                <a16:creationId xmlns:a16="http://schemas.microsoft.com/office/drawing/2014/main" id="{B7B2CC6B-32D4-BEA1-4333-66F090085584}"/>
              </a:ext>
            </a:extLst>
          </p:cNvPr>
          <p:cNvSpPr txBox="1"/>
          <p:nvPr/>
        </p:nvSpPr>
        <p:spPr>
          <a:xfrm>
            <a:off x="3521612" y="2781300"/>
            <a:ext cx="11734800" cy="6710620"/>
          </a:xfrm>
          <a:prstGeom prst="rect">
            <a:avLst/>
          </a:prstGeom>
        </p:spPr>
        <p:txBody>
          <a:bodyPr wrap="square" lIns="0" tIns="0" rIns="0" bIns="0" rtlCol="0" anchor="t">
            <a:spAutoFit/>
          </a:bodyPr>
          <a:lstStyle/>
          <a:p>
            <a:pPr marL="457200" indent="-457200">
              <a:lnSpc>
                <a:spcPts val="4759"/>
              </a:lnSpc>
              <a:buFont typeface="Arial" panose="020B0604020202020204" pitchFamily="34" charset="0"/>
              <a:buChar char="•"/>
            </a:pPr>
            <a:r>
              <a:rPr lang="en-US" sz="3200" dirty="0">
                <a:solidFill>
                  <a:srgbClr val="00205B"/>
                </a:solidFill>
                <a:latin typeface="Arial" panose="020B0604020202020204" pitchFamily="34" charset="0"/>
                <a:cs typeface="Arial" panose="020B0604020202020204" pitchFamily="34" charset="0"/>
                <a:sym typeface="Poppins"/>
              </a:rPr>
              <a:t>“The recipient may not limit the choice or presence of advisor for either the complainant or respondent in any meeting or grievance proceeding.” </a:t>
            </a:r>
            <a:r>
              <a:rPr lang="en-US" sz="2200" dirty="0">
                <a:solidFill>
                  <a:srgbClr val="00205B"/>
                </a:solidFill>
                <a:latin typeface="Arial" panose="020B0604020202020204" pitchFamily="34" charset="0"/>
                <a:cs typeface="Arial" panose="020B0604020202020204" pitchFamily="34" charset="0"/>
                <a:sym typeface="Poppins"/>
              </a:rPr>
              <a:t>34 CFR Sec. 106.45 (b)(3) (iv)</a:t>
            </a:r>
          </a:p>
          <a:p>
            <a:pPr marL="457200" indent="-457200">
              <a:lnSpc>
                <a:spcPts val="4759"/>
              </a:lnSpc>
              <a:buFont typeface="Arial" panose="020B0604020202020204" pitchFamily="34" charset="0"/>
              <a:buChar char="•"/>
            </a:pPr>
            <a:endParaRPr lang="en-US" sz="2200" dirty="0">
              <a:solidFill>
                <a:srgbClr val="00205B"/>
              </a:solidFill>
              <a:latin typeface="Arial" panose="020B0604020202020204" pitchFamily="34" charset="0"/>
              <a:cs typeface="Arial" panose="020B0604020202020204" pitchFamily="34" charset="0"/>
              <a:sym typeface="Poppins"/>
            </a:endParaRPr>
          </a:p>
          <a:p>
            <a:pPr marL="457200" indent="-457200">
              <a:lnSpc>
                <a:spcPts val="4759"/>
              </a:lnSpc>
              <a:buFont typeface="Arial" panose="020B0604020202020204" pitchFamily="34" charset="0"/>
              <a:buChar char="•"/>
            </a:pPr>
            <a:r>
              <a:rPr lang="en-US" sz="3200" dirty="0">
                <a:solidFill>
                  <a:srgbClr val="00205B"/>
                </a:solidFill>
                <a:latin typeface="Arial" panose="020B0604020202020204" pitchFamily="34" charset="0"/>
                <a:cs typeface="Arial" panose="020B0604020202020204" pitchFamily="34" charset="0"/>
                <a:sym typeface="Poppins"/>
              </a:rPr>
              <a:t>“Advisor is not prohibited from having a conflict of interest or bias in favor of or against complainants or respondents generally, or in favor or against the parties to the particular case.” </a:t>
            </a:r>
            <a:r>
              <a:rPr lang="en-US" sz="2200" dirty="0">
                <a:solidFill>
                  <a:srgbClr val="00205B"/>
                </a:solidFill>
                <a:latin typeface="Arial" panose="020B0604020202020204" pitchFamily="34" charset="0"/>
                <a:cs typeface="Arial" panose="020B0604020202020204" pitchFamily="34" charset="0"/>
                <a:sym typeface="Poppins"/>
              </a:rPr>
              <a:t>85 Fed. Reg. 30273 (May 19, 2020)</a:t>
            </a:r>
          </a:p>
          <a:p>
            <a:pPr marL="457200" indent="-457200">
              <a:lnSpc>
                <a:spcPts val="4759"/>
              </a:lnSpc>
              <a:buFont typeface="Arial" panose="020B0604020202020204" pitchFamily="34" charset="0"/>
              <a:buChar char="•"/>
            </a:pPr>
            <a:endParaRPr lang="en-US" sz="2200" dirty="0">
              <a:solidFill>
                <a:srgbClr val="00205B"/>
              </a:solidFill>
              <a:latin typeface="Arial" panose="020B0604020202020204" pitchFamily="34" charset="0"/>
              <a:cs typeface="Arial" panose="020B0604020202020204" pitchFamily="34" charset="0"/>
              <a:sym typeface="Poppins"/>
            </a:endParaRPr>
          </a:p>
          <a:p>
            <a:pPr marL="457200" indent="-457200">
              <a:lnSpc>
                <a:spcPts val="4759"/>
              </a:lnSpc>
              <a:buFont typeface="Arial" panose="020B0604020202020204" pitchFamily="34" charset="0"/>
              <a:buChar char="•"/>
            </a:pPr>
            <a:r>
              <a:rPr lang="en-US" sz="3200" dirty="0">
                <a:solidFill>
                  <a:srgbClr val="00205B"/>
                </a:solidFill>
                <a:latin typeface="Arial" panose="020B0604020202020204" pitchFamily="34" charset="0"/>
                <a:cs typeface="Arial" panose="020B0604020202020204" pitchFamily="34" charset="0"/>
                <a:sym typeface="Poppins"/>
              </a:rPr>
              <a:t>“Advisor is not prohibited from being a witness in the matter.”</a:t>
            </a:r>
          </a:p>
          <a:p>
            <a:pPr>
              <a:lnSpc>
                <a:spcPts val="4759"/>
              </a:lnSpc>
            </a:pPr>
            <a:r>
              <a:rPr lang="en-US" sz="3200" dirty="0">
                <a:solidFill>
                  <a:srgbClr val="00205B"/>
                </a:solidFill>
                <a:latin typeface="Arial" panose="020B0604020202020204" pitchFamily="34" charset="0"/>
                <a:cs typeface="Arial" panose="020B0604020202020204" pitchFamily="34" charset="0"/>
                <a:sym typeface="Poppins"/>
              </a:rPr>
              <a:t>     </a:t>
            </a:r>
            <a:r>
              <a:rPr lang="en-US" sz="2200" dirty="0">
                <a:solidFill>
                  <a:srgbClr val="00205B"/>
                </a:solidFill>
                <a:latin typeface="Arial" panose="020B0604020202020204" pitchFamily="34" charset="0"/>
                <a:cs typeface="Arial" panose="020B0604020202020204" pitchFamily="34" charset="0"/>
                <a:sym typeface="Poppins"/>
              </a:rPr>
              <a:t>85 Fed. Reg. 30273 (May 19, 2020)</a:t>
            </a:r>
          </a:p>
        </p:txBody>
      </p:sp>
    </p:spTree>
    <p:extLst>
      <p:ext uri="{BB962C8B-B14F-4D97-AF65-F5344CB8AC3E}">
        <p14:creationId xmlns:p14="http://schemas.microsoft.com/office/powerpoint/2010/main" val="4066423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A1B08-553E-CB25-0085-80F07EEC0CC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250BEF7-A455-5A25-5C91-2C43B10DB0CC}"/>
              </a:ext>
            </a:extLst>
          </p:cNvPr>
          <p:cNvGrpSpPr/>
          <p:nvPr/>
        </p:nvGrpSpPr>
        <p:grpSpPr>
          <a:xfrm>
            <a:off x="-172970" y="-201196"/>
            <a:ext cx="1773170" cy="10648349"/>
            <a:chOff x="0" y="0"/>
            <a:chExt cx="1081236" cy="2804503"/>
          </a:xfrm>
        </p:grpSpPr>
        <p:sp>
          <p:nvSpPr>
            <p:cNvPr id="3" name="Freeform 3">
              <a:extLst>
                <a:ext uri="{FF2B5EF4-FFF2-40B4-BE49-F238E27FC236}">
                  <a16:creationId xmlns:a16="http://schemas.microsoft.com/office/drawing/2014/main" id="{585A73DA-8A0F-F5BC-07E9-2CA18CC6AB39}"/>
                </a:ext>
              </a:extLst>
            </p:cNvPr>
            <p:cNvSpPr/>
            <p:nvPr/>
          </p:nvSpPr>
          <p:spPr>
            <a:xfrm>
              <a:off x="0" y="0"/>
              <a:ext cx="1081236" cy="2804503"/>
            </a:xfrm>
            <a:custGeom>
              <a:avLst/>
              <a:gdLst/>
              <a:ahLst/>
              <a:cxnLst/>
              <a:rect l="l" t="t" r="r" b="b"/>
              <a:pathLst>
                <a:path w="1081236" h="2804503">
                  <a:moveTo>
                    <a:pt x="0" y="0"/>
                  </a:moveTo>
                  <a:lnTo>
                    <a:pt x="1081236" y="0"/>
                  </a:lnTo>
                  <a:lnTo>
                    <a:pt x="1081236" y="2804503"/>
                  </a:lnTo>
                  <a:lnTo>
                    <a:pt x="0" y="2804503"/>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837AFBDA-D835-DA44-6180-AACCFE0213F9}"/>
                </a:ext>
              </a:extLst>
            </p:cNvPr>
            <p:cNvSpPr txBox="1"/>
            <p:nvPr/>
          </p:nvSpPr>
          <p:spPr>
            <a:xfrm>
              <a:off x="0" y="0"/>
              <a:ext cx="1081236" cy="2804503"/>
            </a:xfrm>
            <a:prstGeom prst="rect">
              <a:avLst/>
            </a:prstGeom>
          </p:spPr>
          <p:txBody>
            <a:bodyPr lIns="50800" tIns="50800" rIns="50800" bIns="50800" rtlCol="0" anchor="ctr"/>
            <a:lstStyle/>
            <a:p>
              <a:pPr algn="ctr">
                <a:lnSpc>
                  <a:spcPts val="3099"/>
                </a:lnSpc>
              </a:pPr>
              <a:endParaRPr/>
            </a:p>
          </p:txBody>
        </p:sp>
      </p:grpSp>
      <p:sp>
        <p:nvSpPr>
          <p:cNvPr id="5" name="Freeform 5">
            <a:extLst>
              <a:ext uri="{FF2B5EF4-FFF2-40B4-BE49-F238E27FC236}">
                <a16:creationId xmlns:a16="http://schemas.microsoft.com/office/drawing/2014/main" id="{5CD24C70-6D4B-256C-94BE-7BF5EEC663A8}"/>
              </a:ext>
            </a:extLst>
          </p:cNvPr>
          <p:cNvSpPr/>
          <p:nvPr/>
        </p:nvSpPr>
        <p:spPr>
          <a:xfrm>
            <a:off x="268776" y="303626"/>
            <a:ext cx="1062821" cy="348074"/>
          </a:xfrm>
          <a:custGeom>
            <a:avLst/>
            <a:gdLst/>
            <a:ahLst/>
            <a:cxnLst/>
            <a:rect l="l" t="t" r="r" b="b"/>
            <a:pathLst>
              <a:path w="1062821" h="348074">
                <a:moveTo>
                  <a:pt x="0" y="0"/>
                </a:moveTo>
                <a:lnTo>
                  <a:pt x="1062820" y="0"/>
                </a:lnTo>
                <a:lnTo>
                  <a:pt x="1062820" y="348074"/>
                </a:lnTo>
                <a:lnTo>
                  <a:pt x="0" y="3480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TextBox 8">
            <a:extLst>
              <a:ext uri="{FF2B5EF4-FFF2-40B4-BE49-F238E27FC236}">
                <a16:creationId xmlns:a16="http://schemas.microsoft.com/office/drawing/2014/main" id="{E7366858-DB43-CAE1-8240-A2C49B844F28}"/>
              </a:ext>
            </a:extLst>
          </p:cNvPr>
          <p:cNvSpPr txBox="1"/>
          <p:nvPr/>
        </p:nvSpPr>
        <p:spPr>
          <a:xfrm>
            <a:off x="3505200" y="1409700"/>
            <a:ext cx="7714738" cy="830933"/>
          </a:xfrm>
          <a:prstGeom prst="rect">
            <a:avLst/>
          </a:prstGeom>
        </p:spPr>
        <p:txBody>
          <a:bodyPr lIns="0" tIns="0" rIns="0" bIns="0" rtlCol="0" anchor="t">
            <a:spAutoFit/>
          </a:bodyPr>
          <a:lstStyle/>
          <a:p>
            <a:pPr algn="l">
              <a:lnSpc>
                <a:spcPts val="7000"/>
              </a:lnSpc>
            </a:pPr>
            <a:r>
              <a:rPr lang="en-US" sz="5400" b="1" dirty="0">
                <a:solidFill>
                  <a:srgbClr val="00205B"/>
                </a:solidFill>
                <a:latin typeface="Arial"/>
                <a:ea typeface="Arial"/>
                <a:cs typeface="Arial"/>
                <a:sym typeface="Arial"/>
              </a:rPr>
              <a:t>No Gag Order</a:t>
            </a:r>
          </a:p>
        </p:txBody>
      </p:sp>
      <p:sp>
        <p:nvSpPr>
          <p:cNvPr id="14" name="TextBox 9">
            <a:extLst>
              <a:ext uri="{FF2B5EF4-FFF2-40B4-BE49-F238E27FC236}">
                <a16:creationId xmlns:a16="http://schemas.microsoft.com/office/drawing/2014/main" id="{FDCB16EC-E99B-C908-3D78-BBBF71F81730}"/>
              </a:ext>
            </a:extLst>
          </p:cNvPr>
          <p:cNvSpPr txBox="1"/>
          <p:nvPr/>
        </p:nvSpPr>
        <p:spPr>
          <a:xfrm>
            <a:off x="3502855" y="3238500"/>
            <a:ext cx="11734800" cy="3632854"/>
          </a:xfrm>
          <a:prstGeom prst="rect">
            <a:avLst/>
          </a:prstGeom>
        </p:spPr>
        <p:txBody>
          <a:bodyPr wrap="square" lIns="0" tIns="0" rIns="0" bIns="0" rtlCol="0" anchor="t">
            <a:spAutoFit/>
          </a:bodyPr>
          <a:lstStyle/>
          <a:p>
            <a:pPr marL="457200" indent="-457200">
              <a:lnSpc>
                <a:spcPts val="4759"/>
              </a:lnSpc>
              <a:buFont typeface="Arial" panose="020B0604020202020204" pitchFamily="34" charset="0"/>
              <a:buChar char="•"/>
            </a:pPr>
            <a:r>
              <a:rPr lang="en-US" sz="3200" dirty="0">
                <a:solidFill>
                  <a:srgbClr val="00205B"/>
                </a:solidFill>
                <a:latin typeface="Arial" panose="020B0604020202020204" pitchFamily="34" charset="0"/>
                <a:cs typeface="Arial" panose="020B0604020202020204" pitchFamily="34" charset="0"/>
                <a:sym typeface="Poppins"/>
              </a:rPr>
              <a:t>“Recipient must [n]Not restrict the ability of either party to discuss the allegation under investigation or to gather and present relevant evidence.” </a:t>
            </a:r>
            <a:r>
              <a:rPr lang="en-US" sz="2200" dirty="0">
                <a:solidFill>
                  <a:srgbClr val="00205B"/>
                </a:solidFill>
                <a:latin typeface="Arial" panose="020B0604020202020204" pitchFamily="34" charset="0"/>
                <a:cs typeface="Arial" panose="020B0604020202020204" pitchFamily="34" charset="0"/>
                <a:sym typeface="Poppins"/>
              </a:rPr>
              <a:t>34 CFR Sec. 106.45(b)(5)(iii)</a:t>
            </a:r>
          </a:p>
          <a:p>
            <a:pPr>
              <a:lnSpc>
                <a:spcPts val="4759"/>
              </a:lnSpc>
            </a:pPr>
            <a:endParaRPr lang="en-US" sz="2200" dirty="0">
              <a:solidFill>
                <a:srgbClr val="00205B"/>
              </a:solidFill>
              <a:latin typeface="Arial" panose="020B0604020202020204" pitchFamily="34" charset="0"/>
              <a:cs typeface="Arial" panose="020B0604020202020204" pitchFamily="34" charset="0"/>
              <a:sym typeface="Poppins"/>
            </a:endParaRPr>
          </a:p>
          <a:p>
            <a:pPr marL="457200" indent="-457200">
              <a:lnSpc>
                <a:spcPts val="4759"/>
              </a:lnSpc>
              <a:buFont typeface="Arial" panose="020B0604020202020204" pitchFamily="34" charset="0"/>
              <a:buChar char="•"/>
            </a:pPr>
            <a:r>
              <a:rPr lang="en-US" sz="3200" dirty="0">
                <a:solidFill>
                  <a:srgbClr val="00205B"/>
                </a:solidFill>
                <a:latin typeface="Arial" panose="020B0604020202020204" pitchFamily="34" charset="0"/>
                <a:cs typeface="Arial" panose="020B0604020202020204" pitchFamily="34" charset="0"/>
                <a:sym typeface="Poppins"/>
              </a:rPr>
              <a:t>Does not apply to Advisors – but…should an Advisor talk about the allegation? </a:t>
            </a:r>
          </a:p>
        </p:txBody>
      </p:sp>
    </p:spTree>
    <p:extLst>
      <p:ext uri="{BB962C8B-B14F-4D97-AF65-F5344CB8AC3E}">
        <p14:creationId xmlns:p14="http://schemas.microsoft.com/office/powerpoint/2010/main" val="2805413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73311-9562-1232-C409-A41206387A2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0E4F09B-3C66-952B-5BBB-036345E8E445}"/>
              </a:ext>
            </a:extLst>
          </p:cNvPr>
          <p:cNvGrpSpPr/>
          <p:nvPr/>
        </p:nvGrpSpPr>
        <p:grpSpPr>
          <a:xfrm>
            <a:off x="-172970" y="-201196"/>
            <a:ext cx="1773170" cy="10648349"/>
            <a:chOff x="0" y="0"/>
            <a:chExt cx="1081236" cy="2804503"/>
          </a:xfrm>
        </p:grpSpPr>
        <p:sp>
          <p:nvSpPr>
            <p:cNvPr id="3" name="Freeform 3">
              <a:extLst>
                <a:ext uri="{FF2B5EF4-FFF2-40B4-BE49-F238E27FC236}">
                  <a16:creationId xmlns:a16="http://schemas.microsoft.com/office/drawing/2014/main" id="{FD62B95F-A489-7119-B739-EA0A2E7337B4}"/>
                </a:ext>
              </a:extLst>
            </p:cNvPr>
            <p:cNvSpPr/>
            <p:nvPr/>
          </p:nvSpPr>
          <p:spPr>
            <a:xfrm>
              <a:off x="0" y="0"/>
              <a:ext cx="1081236" cy="2804503"/>
            </a:xfrm>
            <a:custGeom>
              <a:avLst/>
              <a:gdLst/>
              <a:ahLst/>
              <a:cxnLst/>
              <a:rect l="l" t="t" r="r" b="b"/>
              <a:pathLst>
                <a:path w="1081236" h="2804503">
                  <a:moveTo>
                    <a:pt x="0" y="0"/>
                  </a:moveTo>
                  <a:lnTo>
                    <a:pt x="1081236" y="0"/>
                  </a:lnTo>
                  <a:lnTo>
                    <a:pt x="1081236" y="2804503"/>
                  </a:lnTo>
                  <a:lnTo>
                    <a:pt x="0" y="2804503"/>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5575E7FE-D018-2AA2-C5EB-8CDDDD7A6AD9}"/>
                </a:ext>
              </a:extLst>
            </p:cNvPr>
            <p:cNvSpPr txBox="1"/>
            <p:nvPr/>
          </p:nvSpPr>
          <p:spPr>
            <a:xfrm>
              <a:off x="0" y="0"/>
              <a:ext cx="1081236" cy="2804503"/>
            </a:xfrm>
            <a:prstGeom prst="rect">
              <a:avLst/>
            </a:prstGeom>
          </p:spPr>
          <p:txBody>
            <a:bodyPr lIns="50800" tIns="50800" rIns="50800" bIns="50800" rtlCol="0" anchor="ctr"/>
            <a:lstStyle/>
            <a:p>
              <a:pPr algn="ctr">
                <a:lnSpc>
                  <a:spcPts val="3099"/>
                </a:lnSpc>
              </a:pPr>
              <a:endParaRPr/>
            </a:p>
          </p:txBody>
        </p:sp>
      </p:grpSp>
      <p:sp>
        <p:nvSpPr>
          <p:cNvPr id="5" name="Freeform 5">
            <a:extLst>
              <a:ext uri="{FF2B5EF4-FFF2-40B4-BE49-F238E27FC236}">
                <a16:creationId xmlns:a16="http://schemas.microsoft.com/office/drawing/2014/main" id="{7139CCE1-26D9-7691-869B-74FFAB0007EC}"/>
              </a:ext>
            </a:extLst>
          </p:cNvPr>
          <p:cNvSpPr/>
          <p:nvPr/>
        </p:nvSpPr>
        <p:spPr>
          <a:xfrm>
            <a:off x="268776" y="303626"/>
            <a:ext cx="1062821" cy="348074"/>
          </a:xfrm>
          <a:custGeom>
            <a:avLst/>
            <a:gdLst/>
            <a:ahLst/>
            <a:cxnLst/>
            <a:rect l="l" t="t" r="r" b="b"/>
            <a:pathLst>
              <a:path w="1062821" h="348074">
                <a:moveTo>
                  <a:pt x="0" y="0"/>
                </a:moveTo>
                <a:lnTo>
                  <a:pt x="1062820" y="0"/>
                </a:lnTo>
                <a:lnTo>
                  <a:pt x="1062820" y="348074"/>
                </a:lnTo>
                <a:lnTo>
                  <a:pt x="0" y="3480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5" name="TextBox 8">
            <a:extLst>
              <a:ext uri="{FF2B5EF4-FFF2-40B4-BE49-F238E27FC236}">
                <a16:creationId xmlns:a16="http://schemas.microsoft.com/office/drawing/2014/main" id="{BD85D7C8-23BF-3A3F-4834-76B5D3409231}"/>
              </a:ext>
            </a:extLst>
          </p:cNvPr>
          <p:cNvSpPr txBox="1"/>
          <p:nvPr/>
        </p:nvSpPr>
        <p:spPr>
          <a:xfrm>
            <a:off x="3521612" y="876300"/>
            <a:ext cx="10880188" cy="1728615"/>
          </a:xfrm>
          <a:prstGeom prst="rect">
            <a:avLst/>
          </a:prstGeom>
        </p:spPr>
        <p:txBody>
          <a:bodyPr wrap="square" lIns="0" tIns="0" rIns="0" bIns="0" rtlCol="0" anchor="t">
            <a:spAutoFit/>
          </a:bodyPr>
          <a:lstStyle/>
          <a:p>
            <a:pPr algn="l">
              <a:lnSpc>
                <a:spcPts val="7000"/>
              </a:lnSpc>
            </a:pPr>
            <a:r>
              <a:rPr lang="en-US" sz="5400" b="1" dirty="0">
                <a:solidFill>
                  <a:srgbClr val="00205B"/>
                </a:solidFill>
                <a:latin typeface="Arial"/>
                <a:ea typeface="Arial"/>
                <a:cs typeface="Arial"/>
                <a:sym typeface="Arial"/>
              </a:rPr>
              <a:t>Practical Tips – Who Would Be a Good Advisor?</a:t>
            </a:r>
          </a:p>
        </p:txBody>
      </p:sp>
      <p:sp>
        <p:nvSpPr>
          <p:cNvPr id="17" name="TextBox 9">
            <a:extLst>
              <a:ext uri="{FF2B5EF4-FFF2-40B4-BE49-F238E27FC236}">
                <a16:creationId xmlns:a16="http://schemas.microsoft.com/office/drawing/2014/main" id="{CFFC90B2-437F-C168-FF1E-52AD386F8550}"/>
              </a:ext>
            </a:extLst>
          </p:cNvPr>
          <p:cNvSpPr txBox="1"/>
          <p:nvPr/>
        </p:nvSpPr>
        <p:spPr>
          <a:xfrm>
            <a:off x="3094306" y="3314700"/>
            <a:ext cx="11734800" cy="4863960"/>
          </a:xfrm>
          <a:prstGeom prst="rect">
            <a:avLst/>
          </a:prstGeom>
        </p:spPr>
        <p:txBody>
          <a:bodyPr wrap="square" lIns="0" tIns="0" rIns="0" bIns="0" rtlCol="0" anchor="t">
            <a:spAutoFit/>
          </a:bodyPr>
          <a:lstStyle/>
          <a:p>
            <a:pPr marL="734059" lvl="1" indent="-367030">
              <a:lnSpc>
                <a:spcPts val="4759"/>
              </a:lnSpc>
              <a:buFont typeface="Arial"/>
              <a:buChar char="•"/>
            </a:pPr>
            <a:r>
              <a:rPr lang="en-US" sz="3200" dirty="0">
                <a:solidFill>
                  <a:srgbClr val="00205B"/>
                </a:solidFill>
                <a:latin typeface="Arial" panose="020B0604020202020204" pitchFamily="34" charset="0"/>
                <a:cs typeface="Arial" panose="020B0604020202020204" pitchFamily="34" charset="0"/>
                <a:sym typeface="Poppins"/>
              </a:rPr>
              <a:t>Anyone can be an Advisor</a:t>
            </a:r>
          </a:p>
          <a:p>
            <a:pPr marL="734059" lvl="1" indent="-367030">
              <a:lnSpc>
                <a:spcPts val="4759"/>
              </a:lnSpc>
              <a:buFont typeface="Arial"/>
              <a:buChar char="•"/>
            </a:pPr>
            <a:endParaRPr lang="en-US" sz="3200" dirty="0">
              <a:solidFill>
                <a:srgbClr val="00205B"/>
              </a:solidFill>
              <a:latin typeface="Arial" panose="020B0604020202020204" pitchFamily="34" charset="0"/>
              <a:cs typeface="Arial" panose="020B0604020202020204" pitchFamily="34" charset="0"/>
              <a:sym typeface="Poppins"/>
            </a:endParaRPr>
          </a:p>
          <a:p>
            <a:pPr marL="734059" lvl="1" indent="-367030">
              <a:lnSpc>
                <a:spcPts val="4759"/>
              </a:lnSpc>
              <a:buFont typeface="Arial"/>
              <a:buChar char="•"/>
            </a:pPr>
            <a:r>
              <a:rPr lang="en-US" sz="3200" dirty="0">
                <a:solidFill>
                  <a:srgbClr val="00205B"/>
                </a:solidFill>
                <a:latin typeface="Arial" panose="020B0604020202020204" pitchFamily="34" charset="0"/>
                <a:cs typeface="Arial" panose="020B0604020202020204" pitchFamily="34" charset="0"/>
                <a:sym typeface="Poppins"/>
              </a:rPr>
              <a:t>Understands not an “advocate”; simply an Advisor</a:t>
            </a:r>
          </a:p>
          <a:p>
            <a:pPr marL="734059" lvl="1" indent="-367030">
              <a:lnSpc>
                <a:spcPts val="4759"/>
              </a:lnSpc>
              <a:buFont typeface="Arial"/>
              <a:buChar char="•"/>
            </a:pPr>
            <a:endParaRPr lang="en-US" sz="3200" dirty="0">
              <a:solidFill>
                <a:srgbClr val="00205B"/>
              </a:solidFill>
              <a:latin typeface="Arial" panose="020B0604020202020204" pitchFamily="34" charset="0"/>
              <a:cs typeface="Arial" panose="020B0604020202020204" pitchFamily="34" charset="0"/>
              <a:sym typeface="Poppins"/>
            </a:endParaRPr>
          </a:p>
          <a:p>
            <a:pPr marL="734059" lvl="1" indent="-367030">
              <a:lnSpc>
                <a:spcPts val="4759"/>
              </a:lnSpc>
              <a:buFont typeface="Arial"/>
              <a:buChar char="•"/>
            </a:pPr>
            <a:r>
              <a:rPr lang="en-US" sz="3200" dirty="0">
                <a:solidFill>
                  <a:srgbClr val="00205B"/>
                </a:solidFill>
                <a:latin typeface="Arial" panose="020B0604020202020204" pitchFamily="34" charset="0"/>
                <a:cs typeface="Arial" panose="020B0604020202020204" pitchFamily="34" charset="0"/>
                <a:sym typeface="Poppins"/>
              </a:rPr>
              <a:t>Ability to work with Complainant and Respondent to help them understand the process</a:t>
            </a:r>
          </a:p>
          <a:p>
            <a:pPr marL="734059" lvl="1" indent="-367030">
              <a:lnSpc>
                <a:spcPts val="4759"/>
              </a:lnSpc>
              <a:buFont typeface="Arial"/>
              <a:buChar char="•"/>
            </a:pPr>
            <a:endParaRPr lang="en-US" sz="3200" dirty="0">
              <a:solidFill>
                <a:srgbClr val="00205B"/>
              </a:solidFill>
              <a:latin typeface="Arial" panose="020B0604020202020204" pitchFamily="34" charset="0"/>
              <a:cs typeface="Arial" panose="020B0604020202020204" pitchFamily="34" charset="0"/>
              <a:sym typeface="Poppins"/>
            </a:endParaRPr>
          </a:p>
          <a:p>
            <a:pPr marL="734059" lvl="1" indent="-367030">
              <a:lnSpc>
                <a:spcPts val="4759"/>
              </a:lnSpc>
              <a:buFont typeface="Arial"/>
              <a:buChar char="•"/>
            </a:pPr>
            <a:r>
              <a:rPr lang="en-US" sz="3200" dirty="0">
                <a:solidFill>
                  <a:srgbClr val="00205B"/>
                </a:solidFill>
                <a:latin typeface="Arial" panose="020B0604020202020204" pitchFamily="34" charset="0"/>
                <a:cs typeface="Arial" panose="020B0604020202020204" pitchFamily="34" charset="0"/>
                <a:sym typeface="Poppins"/>
              </a:rPr>
              <a:t>Conflict of interest or bias not relevant factor</a:t>
            </a:r>
          </a:p>
        </p:txBody>
      </p:sp>
    </p:spTree>
    <p:extLst>
      <p:ext uri="{BB962C8B-B14F-4D97-AF65-F5344CB8AC3E}">
        <p14:creationId xmlns:p14="http://schemas.microsoft.com/office/powerpoint/2010/main" val="41255790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93D43-96BE-6C24-809C-B64A638E0D5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CC31A57-08F1-14E0-DFB5-C115AAFFB7F1}"/>
              </a:ext>
            </a:extLst>
          </p:cNvPr>
          <p:cNvGrpSpPr/>
          <p:nvPr/>
        </p:nvGrpSpPr>
        <p:grpSpPr>
          <a:xfrm>
            <a:off x="-172970" y="-201196"/>
            <a:ext cx="1773170" cy="10648349"/>
            <a:chOff x="0" y="0"/>
            <a:chExt cx="1081236" cy="2804503"/>
          </a:xfrm>
        </p:grpSpPr>
        <p:sp>
          <p:nvSpPr>
            <p:cNvPr id="3" name="Freeform 3">
              <a:extLst>
                <a:ext uri="{FF2B5EF4-FFF2-40B4-BE49-F238E27FC236}">
                  <a16:creationId xmlns:a16="http://schemas.microsoft.com/office/drawing/2014/main" id="{4C3D8197-6DC9-0896-E00A-2B54CB89CA66}"/>
                </a:ext>
              </a:extLst>
            </p:cNvPr>
            <p:cNvSpPr/>
            <p:nvPr/>
          </p:nvSpPr>
          <p:spPr>
            <a:xfrm>
              <a:off x="0" y="0"/>
              <a:ext cx="1081236" cy="2804503"/>
            </a:xfrm>
            <a:custGeom>
              <a:avLst/>
              <a:gdLst/>
              <a:ahLst/>
              <a:cxnLst/>
              <a:rect l="l" t="t" r="r" b="b"/>
              <a:pathLst>
                <a:path w="1081236" h="2804503">
                  <a:moveTo>
                    <a:pt x="0" y="0"/>
                  </a:moveTo>
                  <a:lnTo>
                    <a:pt x="1081236" y="0"/>
                  </a:lnTo>
                  <a:lnTo>
                    <a:pt x="1081236" y="2804503"/>
                  </a:lnTo>
                  <a:lnTo>
                    <a:pt x="0" y="2804503"/>
                  </a:lnTo>
                  <a:close/>
                </a:path>
              </a:pathLst>
            </a:custGeom>
            <a:solidFill>
              <a:srgbClr val="1F3A6D"/>
            </a:solidFill>
          </p:spPr>
          <p:txBody>
            <a:bodyPr/>
            <a:lstStyle/>
            <a:p>
              <a:endParaRPr lang="en-US"/>
            </a:p>
          </p:txBody>
        </p:sp>
        <p:sp>
          <p:nvSpPr>
            <p:cNvPr id="4" name="TextBox 4">
              <a:extLst>
                <a:ext uri="{FF2B5EF4-FFF2-40B4-BE49-F238E27FC236}">
                  <a16:creationId xmlns:a16="http://schemas.microsoft.com/office/drawing/2014/main" id="{86A62D3E-6578-FB7B-848F-DC6C01C0E143}"/>
                </a:ext>
              </a:extLst>
            </p:cNvPr>
            <p:cNvSpPr txBox="1"/>
            <p:nvPr/>
          </p:nvSpPr>
          <p:spPr>
            <a:xfrm>
              <a:off x="0" y="0"/>
              <a:ext cx="1081236" cy="2804503"/>
            </a:xfrm>
            <a:prstGeom prst="rect">
              <a:avLst/>
            </a:prstGeom>
          </p:spPr>
          <p:txBody>
            <a:bodyPr lIns="50800" tIns="50800" rIns="50800" bIns="50800" rtlCol="0" anchor="ctr"/>
            <a:lstStyle/>
            <a:p>
              <a:pPr algn="ctr">
                <a:lnSpc>
                  <a:spcPts val="3099"/>
                </a:lnSpc>
              </a:pPr>
              <a:endParaRPr/>
            </a:p>
          </p:txBody>
        </p:sp>
      </p:grpSp>
      <p:sp>
        <p:nvSpPr>
          <p:cNvPr id="5" name="Freeform 5">
            <a:extLst>
              <a:ext uri="{FF2B5EF4-FFF2-40B4-BE49-F238E27FC236}">
                <a16:creationId xmlns:a16="http://schemas.microsoft.com/office/drawing/2014/main" id="{C4276BB3-C26C-B1E6-BA56-B4C731710D1C}"/>
              </a:ext>
            </a:extLst>
          </p:cNvPr>
          <p:cNvSpPr/>
          <p:nvPr/>
        </p:nvSpPr>
        <p:spPr>
          <a:xfrm>
            <a:off x="268776" y="303626"/>
            <a:ext cx="1062821" cy="348074"/>
          </a:xfrm>
          <a:custGeom>
            <a:avLst/>
            <a:gdLst/>
            <a:ahLst/>
            <a:cxnLst/>
            <a:rect l="l" t="t" r="r" b="b"/>
            <a:pathLst>
              <a:path w="1062821" h="348074">
                <a:moveTo>
                  <a:pt x="0" y="0"/>
                </a:moveTo>
                <a:lnTo>
                  <a:pt x="1062820" y="0"/>
                </a:lnTo>
                <a:lnTo>
                  <a:pt x="1062820" y="348074"/>
                </a:lnTo>
                <a:lnTo>
                  <a:pt x="0" y="3480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TextBox 8">
            <a:extLst>
              <a:ext uri="{FF2B5EF4-FFF2-40B4-BE49-F238E27FC236}">
                <a16:creationId xmlns:a16="http://schemas.microsoft.com/office/drawing/2014/main" id="{EAFEBDC5-0635-00B7-070B-3BE1A49D302A}"/>
              </a:ext>
            </a:extLst>
          </p:cNvPr>
          <p:cNvSpPr txBox="1"/>
          <p:nvPr/>
        </p:nvSpPr>
        <p:spPr>
          <a:xfrm>
            <a:off x="3505200" y="1409700"/>
            <a:ext cx="7714738" cy="830933"/>
          </a:xfrm>
          <a:prstGeom prst="rect">
            <a:avLst/>
          </a:prstGeom>
        </p:spPr>
        <p:txBody>
          <a:bodyPr lIns="0" tIns="0" rIns="0" bIns="0" rtlCol="0" anchor="t">
            <a:spAutoFit/>
          </a:bodyPr>
          <a:lstStyle/>
          <a:p>
            <a:pPr algn="l">
              <a:lnSpc>
                <a:spcPts val="7000"/>
              </a:lnSpc>
            </a:pPr>
            <a:r>
              <a:rPr lang="en-US" sz="5400" b="1" dirty="0">
                <a:solidFill>
                  <a:srgbClr val="00205B"/>
                </a:solidFill>
                <a:latin typeface="Arial"/>
                <a:ea typeface="Arial"/>
                <a:cs typeface="Arial"/>
                <a:sym typeface="Arial"/>
              </a:rPr>
              <a:t>Your Responsibilities </a:t>
            </a:r>
          </a:p>
        </p:txBody>
      </p:sp>
      <p:sp>
        <p:nvSpPr>
          <p:cNvPr id="14" name="TextBox 9">
            <a:extLst>
              <a:ext uri="{FF2B5EF4-FFF2-40B4-BE49-F238E27FC236}">
                <a16:creationId xmlns:a16="http://schemas.microsoft.com/office/drawing/2014/main" id="{E11599C1-53C5-127B-5A4C-F99B9C254006}"/>
              </a:ext>
            </a:extLst>
          </p:cNvPr>
          <p:cNvSpPr txBox="1"/>
          <p:nvPr/>
        </p:nvSpPr>
        <p:spPr>
          <a:xfrm>
            <a:off x="3502855" y="3238500"/>
            <a:ext cx="11734800" cy="4863960"/>
          </a:xfrm>
          <a:prstGeom prst="rect">
            <a:avLst/>
          </a:prstGeom>
        </p:spPr>
        <p:txBody>
          <a:bodyPr wrap="square" lIns="0" tIns="0" rIns="0" bIns="0" rtlCol="0" anchor="t">
            <a:spAutoFit/>
          </a:bodyPr>
          <a:lstStyle/>
          <a:p>
            <a:pPr marL="457200" indent="-457200">
              <a:lnSpc>
                <a:spcPts val="4759"/>
              </a:lnSpc>
              <a:buFont typeface="Arial" panose="020B0604020202020204" pitchFamily="34" charset="0"/>
              <a:buChar char="•"/>
            </a:pPr>
            <a:r>
              <a:rPr lang="en-US" sz="3200" dirty="0">
                <a:solidFill>
                  <a:srgbClr val="00205B"/>
                </a:solidFill>
                <a:latin typeface="Arial" panose="020B0604020202020204" pitchFamily="34" charset="0"/>
                <a:cs typeface="Arial" panose="020B0604020202020204" pitchFamily="34" charset="0"/>
                <a:sym typeface="Poppins"/>
              </a:rPr>
              <a:t>Understand the process.  Read your institutional Title IX policy.</a:t>
            </a:r>
          </a:p>
          <a:p>
            <a:pPr marL="457200" indent="-457200">
              <a:lnSpc>
                <a:spcPts val="4759"/>
              </a:lnSpc>
              <a:buFont typeface="Arial" panose="020B0604020202020204" pitchFamily="34" charset="0"/>
              <a:buChar char="•"/>
            </a:pPr>
            <a:endParaRPr lang="en-US" sz="3200" dirty="0">
              <a:solidFill>
                <a:srgbClr val="00205B"/>
              </a:solidFill>
              <a:latin typeface="Arial" panose="020B0604020202020204" pitchFamily="34" charset="0"/>
              <a:cs typeface="Arial" panose="020B0604020202020204" pitchFamily="34" charset="0"/>
              <a:sym typeface="Poppins"/>
            </a:endParaRPr>
          </a:p>
          <a:p>
            <a:pPr marL="457200" indent="-457200">
              <a:lnSpc>
                <a:spcPts val="4759"/>
              </a:lnSpc>
              <a:buFont typeface="Arial" panose="020B0604020202020204" pitchFamily="34" charset="0"/>
              <a:buChar char="•"/>
            </a:pPr>
            <a:r>
              <a:rPr lang="en-US" sz="3200" dirty="0">
                <a:solidFill>
                  <a:srgbClr val="00205B"/>
                </a:solidFill>
                <a:latin typeface="Arial" panose="020B0604020202020204" pitchFamily="34" charset="0"/>
                <a:cs typeface="Arial" panose="020B0604020202020204" pitchFamily="34" charset="0"/>
                <a:sym typeface="Poppins"/>
              </a:rPr>
              <a:t>Understand your role. You are not an advocate and you do not “represent” the Complainant or Respondent.  </a:t>
            </a:r>
          </a:p>
          <a:p>
            <a:pPr marL="457200" indent="-457200">
              <a:lnSpc>
                <a:spcPts val="4759"/>
              </a:lnSpc>
              <a:buFont typeface="Arial" panose="020B0604020202020204" pitchFamily="34" charset="0"/>
              <a:buChar char="•"/>
            </a:pPr>
            <a:endParaRPr lang="en-US" sz="3200" dirty="0">
              <a:solidFill>
                <a:srgbClr val="00205B"/>
              </a:solidFill>
              <a:latin typeface="Arial" panose="020B0604020202020204" pitchFamily="34" charset="0"/>
              <a:cs typeface="Arial" panose="020B0604020202020204" pitchFamily="34" charset="0"/>
              <a:sym typeface="Poppins"/>
            </a:endParaRPr>
          </a:p>
          <a:p>
            <a:pPr marL="457200" indent="-457200">
              <a:lnSpc>
                <a:spcPts val="4759"/>
              </a:lnSpc>
              <a:buFont typeface="Arial" panose="020B0604020202020204" pitchFamily="34" charset="0"/>
              <a:buChar char="•"/>
            </a:pPr>
            <a:r>
              <a:rPr lang="en-US" sz="3200" dirty="0">
                <a:solidFill>
                  <a:srgbClr val="00205B"/>
                </a:solidFill>
                <a:latin typeface="Arial" panose="020B0604020202020204" pitchFamily="34" charset="0"/>
                <a:cs typeface="Arial" panose="020B0604020202020204" pitchFamily="34" charset="0"/>
                <a:sym typeface="Poppins"/>
              </a:rPr>
              <a:t>Be available to listen.</a:t>
            </a:r>
            <a:endParaRPr lang="en-US" sz="2200" dirty="0">
              <a:solidFill>
                <a:srgbClr val="00205B"/>
              </a:solidFill>
              <a:latin typeface="Arial" panose="020B0604020202020204" pitchFamily="34" charset="0"/>
              <a:cs typeface="Arial" panose="020B0604020202020204" pitchFamily="34" charset="0"/>
              <a:sym typeface="Poppins"/>
            </a:endParaRPr>
          </a:p>
          <a:p>
            <a:pPr>
              <a:lnSpc>
                <a:spcPts val="4759"/>
              </a:lnSpc>
            </a:pPr>
            <a:endParaRPr lang="en-US" sz="2200" dirty="0">
              <a:solidFill>
                <a:srgbClr val="00205B"/>
              </a:solidFill>
              <a:latin typeface="Arial" panose="020B0604020202020204" pitchFamily="34" charset="0"/>
              <a:cs typeface="Arial" panose="020B0604020202020204" pitchFamily="34" charset="0"/>
              <a:sym typeface="Poppins"/>
            </a:endParaRPr>
          </a:p>
          <a:p>
            <a:pPr marL="457200" indent="-457200">
              <a:lnSpc>
                <a:spcPts val="4759"/>
              </a:lnSpc>
              <a:buFont typeface="Arial" panose="020B0604020202020204" pitchFamily="34" charset="0"/>
              <a:buChar char="•"/>
            </a:pPr>
            <a:r>
              <a:rPr lang="en-US" sz="3200" dirty="0">
                <a:solidFill>
                  <a:srgbClr val="00205B"/>
                </a:solidFill>
                <a:latin typeface="Arial" panose="020B0604020202020204" pitchFamily="34" charset="0"/>
                <a:cs typeface="Arial" panose="020B0604020202020204" pitchFamily="34" charset="0"/>
                <a:sym typeface="Poppins"/>
              </a:rPr>
              <a:t>Be confidential.  </a:t>
            </a:r>
          </a:p>
        </p:txBody>
      </p:sp>
    </p:spTree>
    <p:extLst>
      <p:ext uri="{BB962C8B-B14F-4D97-AF65-F5344CB8AC3E}">
        <p14:creationId xmlns:p14="http://schemas.microsoft.com/office/powerpoint/2010/main" val="7636352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DD8D3-92A0-8EA9-FC2B-4B804D190BA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D57BCCC-1919-5C00-8B00-B63911C1B63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8139" r="-8139"/>
            </a:stretch>
          </a:blipFill>
        </p:spPr>
        <p:txBody>
          <a:bodyPr/>
          <a:lstStyle/>
          <a:p>
            <a:endParaRPr lang="en-US"/>
          </a:p>
        </p:txBody>
      </p:sp>
      <p:grpSp>
        <p:nvGrpSpPr>
          <p:cNvPr id="3" name="Group 3">
            <a:extLst>
              <a:ext uri="{FF2B5EF4-FFF2-40B4-BE49-F238E27FC236}">
                <a16:creationId xmlns:a16="http://schemas.microsoft.com/office/drawing/2014/main" id="{46C1C77E-9CBE-8819-B108-3E181112D30A}"/>
              </a:ext>
            </a:extLst>
          </p:cNvPr>
          <p:cNvGrpSpPr/>
          <p:nvPr/>
        </p:nvGrpSpPr>
        <p:grpSpPr>
          <a:xfrm>
            <a:off x="3889049" y="-144887"/>
            <a:ext cx="13370251" cy="10635473"/>
            <a:chOff x="0" y="0"/>
            <a:chExt cx="3521383" cy="2801112"/>
          </a:xfrm>
        </p:grpSpPr>
        <p:sp>
          <p:nvSpPr>
            <p:cNvPr id="4" name="Freeform 4">
              <a:extLst>
                <a:ext uri="{FF2B5EF4-FFF2-40B4-BE49-F238E27FC236}">
                  <a16:creationId xmlns:a16="http://schemas.microsoft.com/office/drawing/2014/main" id="{FC8F36D2-77FF-475D-D8BD-A0EDB307AD2F}"/>
                </a:ext>
              </a:extLst>
            </p:cNvPr>
            <p:cNvSpPr/>
            <p:nvPr/>
          </p:nvSpPr>
          <p:spPr>
            <a:xfrm>
              <a:off x="0" y="0"/>
              <a:ext cx="3521383" cy="2801112"/>
            </a:xfrm>
            <a:custGeom>
              <a:avLst/>
              <a:gdLst/>
              <a:ahLst/>
              <a:cxnLst/>
              <a:rect l="l" t="t" r="r" b="b"/>
              <a:pathLst>
                <a:path w="3521383" h="2801112">
                  <a:moveTo>
                    <a:pt x="0" y="0"/>
                  </a:moveTo>
                  <a:lnTo>
                    <a:pt x="3521383" y="0"/>
                  </a:lnTo>
                  <a:lnTo>
                    <a:pt x="3521383" y="2801112"/>
                  </a:lnTo>
                  <a:lnTo>
                    <a:pt x="0" y="2801112"/>
                  </a:lnTo>
                  <a:close/>
                </a:path>
              </a:pathLst>
            </a:custGeom>
            <a:solidFill>
              <a:srgbClr val="1F3A6D"/>
            </a:solidFill>
          </p:spPr>
          <p:txBody>
            <a:bodyPr/>
            <a:lstStyle/>
            <a:p>
              <a:endParaRPr lang="en-US"/>
            </a:p>
          </p:txBody>
        </p:sp>
        <p:sp>
          <p:nvSpPr>
            <p:cNvPr id="5" name="TextBox 5">
              <a:extLst>
                <a:ext uri="{FF2B5EF4-FFF2-40B4-BE49-F238E27FC236}">
                  <a16:creationId xmlns:a16="http://schemas.microsoft.com/office/drawing/2014/main" id="{C0E04B52-6C5B-F374-9F91-9393055EB786}"/>
                </a:ext>
              </a:extLst>
            </p:cNvPr>
            <p:cNvSpPr txBox="1"/>
            <p:nvPr/>
          </p:nvSpPr>
          <p:spPr>
            <a:xfrm>
              <a:off x="0" y="0"/>
              <a:ext cx="3521383" cy="2801112"/>
            </a:xfrm>
            <a:prstGeom prst="rect">
              <a:avLst/>
            </a:prstGeom>
          </p:spPr>
          <p:txBody>
            <a:bodyPr lIns="50800" tIns="50800" rIns="50800" bIns="50800" rtlCol="0" anchor="ctr"/>
            <a:lstStyle/>
            <a:p>
              <a:pPr algn="ctr">
                <a:lnSpc>
                  <a:spcPts val="3099"/>
                </a:lnSpc>
              </a:pPr>
              <a:endParaRPr/>
            </a:p>
          </p:txBody>
        </p:sp>
      </p:grpSp>
      <p:sp>
        <p:nvSpPr>
          <p:cNvPr id="6" name="Freeform 6">
            <a:extLst>
              <a:ext uri="{FF2B5EF4-FFF2-40B4-BE49-F238E27FC236}">
                <a16:creationId xmlns:a16="http://schemas.microsoft.com/office/drawing/2014/main" id="{7ACC20A7-4F07-CF9D-F83A-56A810758D59}"/>
              </a:ext>
            </a:extLst>
          </p:cNvPr>
          <p:cNvSpPr/>
          <p:nvPr/>
        </p:nvSpPr>
        <p:spPr>
          <a:xfrm>
            <a:off x="15808035" y="9258300"/>
            <a:ext cx="1885672" cy="742483"/>
          </a:xfrm>
          <a:custGeom>
            <a:avLst/>
            <a:gdLst/>
            <a:ahLst/>
            <a:cxnLst/>
            <a:rect l="l" t="t" r="r" b="b"/>
            <a:pathLst>
              <a:path w="1885672" h="742483">
                <a:moveTo>
                  <a:pt x="0" y="0"/>
                </a:moveTo>
                <a:lnTo>
                  <a:pt x="1885672" y="0"/>
                </a:lnTo>
                <a:lnTo>
                  <a:pt x="1885672" y="742483"/>
                </a:lnTo>
                <a:lnTo>
                  <a:pt x="0" y="74248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490535C7-BE40-46FE-1E93-AEE72012EF56}"/>
              </a:ext>
            </a:extLst>
          </p:cNvPr>
          <p:cNvSpPr txBox="1"/>
          <p:nvPr/>
        </p:nvSpPr>
        <p:spPr>
          <a:xfrm>
            <a:off x="5867400" y="3157047"/>
            <a:ext cx="10199012" cy="884858"/>
          </a:xfrm>
          <a:prstGeom prst="rect">
            <a:avLst/>
          </a:prstGeom>
        </p:spPr>
        <p:txBody>
          <a:bodyPr wrap="square" lIns="0" tIns="0" rIns="0" bIns="0" rtlCol="0" anchor="t">
            <a:spAutoFit/>
          </a:bodyPr>
          <a:lstStyle/>
          <a:p>
            <a:pPr algn="l">
              <a:lnSpc>
                <a:spcPts val="6943"/>
              </a:lnSpc>
            </a:pPr>
            <a:r>
              <a:rPr lang="en-US" sz="6199" b="1" dirty="0">
                <a:solidFill>
                  <a:srgbClr val="FFFFFF"/>
                </a:solidFill>
                <a:latin typeface="Arial"/>
                <a:ea typeface="Arial"/>
                <a:cs typeface="Arial"/>
                <a:sym typeface="Arial"/>
              </a:rPr>
              <a:t>RESOURCES  </a:t>
            </a:r>
          </a:p>
        </p:txBody>
      </p:sp>
      <p:sp>
        <p:nvSpPr>
          <p:cNvPr id="9" name="Freeform 9">
            <a:extLst>
              <a:ext uri="{FF2B5EF4-FFF2-40B4-BE49-F238E27FC236}">
                <a16:creationId xmlns:a16="http://schemas.microsoft.com/office/drawing/2014/main" id="{46DFAC44-1C8A-0459-13CC-479015E20F92}"/>
              </a:ext>
            </a:extLst>
          </p:cNvPr>
          <p:cNvSpPr/>
          <p:nvPr/>
        </p:nvSpPr>
        <p:spPr>
          <a:xfrm>
            <a:off x="14804029" y="513493"/>
            <a:ext cx="1885672" cy="2039207"/>
          </a:xfrm>
          <a:custGeom>
            <a:avLst/>
            <a:gdLst/>
            <a:ahLst/>
            <a:cxnLst/>
            <a:rect l="l" t="t" r="r" b="b"/>
            <a:pathLst>
              <a:path w="2167899" h="2405436">
                <a:moveTo>
                  <a:pt x="0" y="0"/>
                </a:moveTo>
                <a:lnTo>
                  <a:pt x="2167899" y="0"/>
                </a:lnTo>
                <a:lnTo>
                  <a:pt x="2167899" y="2405436"/>
                </a:lnTo>
                <a:lnTo>
                  <a:pt x="0" y="24054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Tree>
    <p:extLst>
      <p:ext uri="{BB962C8B-B14F-4D97-AF65-F5344CB8AC3E}">
        <p14:creationId xmlns:p14="http://schemas.microsoft.com/office/powerpoint/2010/main" val="8333802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712768" y="-201196"/>
            <a:ext cx="6828931" cy="10648349"/>
            <a:chOff x="0" y="0"/>
            <a:chExt cx="1798566" cy="2804503"/>
          </a:xfrm>
        </p:grpSpPr>
        <p:sp>
          <p:nvSpPr>
            <p:cNvPr id="3" name="Freeform 3"/>
            <p:cNvSpPr/>
            <p:nvPr/>
          </p:nvSpPr>
          <p:spPr>
            <a:xfrm>
              <a:off x="0" y="0"/>
              <a:ext cx="1798566" cy="2804503"/>
            </a:xfrm>
            <a:custGeom>
              <a:avLst/>
              <a:gdLst/>
              <a:ahLst/>
              <a:cxnLst/>
              <a:rect l="l" t="t" r="r" b="b"/>
              <a:pathLst>
                <a:path w="1798566" h="2804503">
                  <a:moveTo>
                    <a:pt x="0" y="0"/>
                  </a:moveTo>
                  <a:lnTo>
                    <a:pt x="1798566" y="0"/>
                  </a:lnTo>
                  <a:lnTo>
                    <a:pt x="1798566" y="2804503"/>
                  </a:lnTo>
                  <a:lnTo>
                    <a:pt x="0" y="2804503"/>
                  </a:lnTo>
                  <a:close/>
                </a:path>
              </a:pathLst>
            </a:custGeom>
            <a:solidFill>
              <a:srgbClr val="1F3A6D"/>
            </a:solidFill>
          </p:spPr>
          <p:txBody>
            <a:bodyPr/>
            <a:lstStyle/>
            <a:p>
              <a:endParaRPr lang="en-US"/>
            </a:p>
          </p:txBody>
        </p:sp>
        <p:sp>
          <p:nvSpPr>
            <p:cNvPr id="4" name="TextBox 4"/>
            <p:cNvSpPr txBox="1"/>
            <p:nvPr/>
          </p:nvSpPr>
          <p:spPr>
            <a:xfrm>
              <a:off x="0" y="0"/>
              <a:ext cx="1798566" cy="2804503"/>
            </a:xfrm>
            <a:prstGeom prst="rect">
              <a:avLst/>
            </a:prstGeom>
          </p:spPr>
          <p:txBody>
            <a:bodyPr lIns="50800" tIns="50800" rIns="50800" bIns="50800" rtlCol="0" anchor="ctr"/>
            <a:lstStyle/>
            <a:p>
              <a:pPr algn="ctr">
                <a:lnSpc>
                  <a:spcPts val="3099"/>
                </a:lnSpc>
              </a:pPr>
              <a:endParaRPr/>
            </a:p>
          </p:txBody>
        </p:sp>
      </p:grpSp>
      <p:sp>
        <p:nvSpPr>
          <p:cNvPr id="5" name="Freeform 5"/>
          <p:cNvSpPr/>
          <p:nvPr/>
        </p:nvSpPr>
        <p:spPr>
          <a:xfrm>
            <a:off x="15742267" y="8778011"/>
            <a:ext cx="1582596" cy="623147"/>
          </a:xfrm>
          <a:custGeom>
            <a:avLst/>
            <a:gdLst/>
            <a:ahLst/>
            <a:cxnLst/>
            <a:rect l="l" t="t" r="r" b="b"/>
            <a:pathLst>
              <a:path w="1582596" h="623147">
                <a:moveTo>
                  <a:pt x="0" y="0"/>
                </a:moveTo>
                <a:lnTo>
                  <a:pt x="1582596" y="0"/>
                </a:lnTo>
                <a:lnTo>
                  <a:pt x="1582596" y="623147"/>
                </a:lnTo>
                <a:lnTo>
                  <a:pt x="0" y="62314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16639212" y="1166816"/>
            <a:ext cx="830626" cy="272030"/>
          </a:xfrm>
          <a:custGeom>
            <a:avLst/>
            <a:gdLst/>
            <a:ahLst/>
            <a:cxnLst/>
            <a:rect l="l" t="t" r="r" b="b"/>
            <a:pathLst>
              <a:path w="830626" h="272030">
                <a:moveTo>
                  <a:pt x="0" y="0"/>
                </a:moveTo>
                <a:lnTo>
                  <a:pt x="830626" y="0"/>
                </a:lnTo>
                <a:lnTo>
                  <a:pt x="830626" y="272031"/>
                </a:lnTo>
                <a:lnTo>
                  <a:pt x="0" y="2720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2288032" y="322331"/>
            <a:ext cx="2191161" cy="2233031"/>
          </a:xfrm>
          <a:custGeom>
            <a:avLst/>
            <a:gdLst/>
            <a:ahLst/>
            <a:cxnLst/>
            <a:rect l="l" t="t" r="r" b="b"/>
            <a:pathLst>
              <a:path w="2191161" h="2233031">
                <a:moveTo>
                  <a:pt x="0" y="0"/>
                </a:moveTo>
                <a:lnTo>
                  <a:pt x="2191161" y="0"/>
                </a:lnTo>
                <a:lnTo>
                  <a:pt x="2191161" y="2233031"/>
                </a:lnTo>
                <a:lnTo>
                  <a:pt x="0" y="223303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1258460" y="1438846"/>
            <a:ext cx="5316773" cy="802079"/>
          </a:xfrm>
          <a:prstGeom prst="rect">
            <a:avLst/>
          </a:prstGeom>
        </p:spPr>
        <p:txBody>
          <a:bodyPr lIns="0" tIns="0" rIns="0" bIns="0" rtlCol="0" anchor="t">
            <a:spAutoFit/>
          </a:bodyPr>
          <a:lstStyle/>
          <a:p>
            <a:pPr algn="l">
              <a:lnSpc>
                <a:spcPts val="6695"/>
              </a:lnSpc>
            </a:pPr>
            <a:r>
              <a:rPr lang="en-US" sz="5400" b="1" dirty="0">
                <a:solidFill>
                  <a:srgbClr val="00205B"/>
                </a:solidFill>
                <a:latin typeface="Arial" panose="020B0604020202020204" pitchFamily="34" charset="0"/>
                <a:ea typeface="Poppins Bold"/>
                <a:cs typeface="Arial" panose="020B0604020202020204" pitchFamily="34" charset="0"/>
                <a:sym typeface="Poppins Bold"/>
              </a:rPr>
              <a:t>Resources</a:t>
            </a:r>
          </a:p>
        </p:txBody>
      </p:sp>
      <p:sp>
        <p:nvSpPr>
          <p:cNvPr id="10" name="TextBox 12">
            <a:extLst>
              <a:ext uri="{FF2B5EF4-FFF2-40B4-BE49-F238E27FC236}">
                <a16:creationId xmlns:a16="http://schemas.microsoft.com/office/drawing/2014/main" id="{A1ED2783-7175-4793-57BB-FCB3DE9DC872}"/>
              </a:ext>
            </a:extLst>
          </p:cNvPr>
          <p:cNvSpPr txBox="1"/>
          <p:nvPr/>
        </p:nvSpPr>
        <p:spPr>
          <a:xfrm>
            <a:off x="990600" y="3567587"/>
            <a:ext cx="10058400" cy="3151825"/>
          </a:xfrm>
          <a:prstGeom prst="rect">
            <a:avLst/>
          </a:prstGeom>
        </p:spPr>
        <p:txBody>
          <a:bodyPr wrap="square" lIns="0" tIns="0" rIns="0" bIns="0" rtlCol="0" anchor="t">
            <a:spAutoFit/>
          </a:bodyPr>
          <a:lstStyle/>
          <a:p>
            <a:pPr marL="604524" lvl="1" indent="-302262">
              <a:lnSpc>
                <a:spcPct val="150000"/>
              </a:lnSpc>
              <a:buFont typeface="Arial"/>
              <a:buChar char="•"/>
            </a:pPr>
            <a:r>
              <a:rPr lang="en-US" sz="2800" dirty="0">
                <a:hlinkClick r:id="rId5"/>
              </a:rPr>
              <a:t>Title IX and Sex Discrimination | U.S. Department of Education</a:t>
            </a:r>
            <a:endParaRPr lang="en-US" sz="2800" dirty="0"/>
          </a:p>
          <a:p>
            <a:pPr marL="302262" lvl="1">
              <a:lnSpc>
                <a:spcPct val="150000"/>
              </a:lnSpc>
            </a:pPr>
            <a:endParaRPr lang="en-US" sz="2800" dirty="0">
              <a:solidFill>
                <a:srgbClr val="00205B"/>
              </a:solidFill>
              <a:latin typeface="Arial"/>
              <a:ea typeface="Arial"/>
              <a:cs typeface="Arial"/>
              <a:sym typeface="Arial"/>
              <a:hlinkClick r:id="rId6"/>
            </a:endParaRPr>
          </a:p>
          <a:p>
            <a:pPr marL="604524" lvl="1" indent="-302262" algn="l">
              <a:lnSpc>
                <a:spcPct val="150000"/>
              </a:lnSpc>
              <a:buFont typeface="Arial"/>
              <a:buChar char="•"/>
            </a:pPr>
            <a:r>
              <a:rPr lang="en-US" sz="2800" dirty="0">
                <a:solidFill>
                  <a:srgbClr val="00205B"/>
                </a:solidFill>
                <a:latin typeface="Arial"/>
                <a:ea typeface="Arial"/>
                <a:cs typeface="Arial"/>
                <a:sym typeface="Arial"/>
                <a:hlinkClick r:id="rId7"/>
              </a:rPr>
              <a:t>Federal Register: Nondiscrimination on the Basis of Sex in Education Programs or Activities Receiving Federal Financial Assistance</a:t>
            </a:r>
            <a:endParaRPr lang="en-US" sz="2800" dirty="0">
              <a:solidFill>
                <a:srgbClr val="00205B"/>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8156" y="-261658"/>
            <a:ext cx="5565999" cy="10960843"/>
            <a:chOff x="0" y="0"/>
            <a:chExt cx="1465942" cy="2886806"/>
          </a:xfrm>
        </p:grpSpPr>
        <p:sp>
          <p:nvSpPr>
            <p:cNvPr id="3" name="Freeform 3"/>
            <p:cNvSpPr/>
            <p:nvPr/>
          </p:nvSpPr>
          <p:spPr>
            <a:xfrm>
              <a:off x="0" y="0"/>
              <a:ext cx="1465942" cy="2886806"/>
            </a:xfrm>
            <a:custGeom>
              <a:avLst/>
              <a:gdLst/>
              <a:ahLst/>
              <a:cxnLst/>
              <a:rect l="l" t="t" r="r" b="b"/>
              <a:pathLst>
                <a:path w="1465942" h="2886806">
                  <a:moveTo>
                    <a:pt x="0" y="0"/>
                  </a:moveTo>
                  <a:lnTo>
                    <a:pt x="1465942" y="0"/>
                  </a:lnTo>
                  <a:lnTo>
                    <a:pt x="1465942" y="2886806"/>
                  </a:lnTo>
                  <a:lnTo>
                    <a:pt x="0" y="2886806"/>
                  </a:lnTo>
                  <a:close/>
                </a:path>
              </a:pathLst>
            </a:custGeom>
            <a:solidFill>
              <a:srgbClr val="1F3A6D"/>
            </a:solidFill>
          </p:spPr>
          <p:txBody>
            <a:bodyPr/>
            <a:lstStyle/>
            <a:p>
              <a:endParaRPr lang="en-US"/>
            </a:p>
          </p:txBody>
        </p:sp>
        <p:sp>
          <p:nvSpPr>
            <p:cNvPr id="4" name="TextBox 4"/>
            <p:cNvSpPr txBox="1"/>
            <p:nvPr/>
          </p:nvSpPr>
          <p:spPr>
            <a:xfrm>
              <a:off x="0" y="0"/>
              <a:ext cx="1465942" cy="2886806"/>
            </a:xfrm>
            <a:prstGeom prst="rect">
              <a:avLst/>
            </a:prstGeom>
          </p:spPr>
          <p:txBody>
            <a:bodyPr lIns="50800" tIns="50800" rIns="50800" bIns="50800" rtlCol="0" anchor="ctr"/>
            <a:lstStyle/>
            <a:p>
              <a:pPr algn="ctr">
                <a:lnSpc>
                  <a:spcPts val="3099"/>
                </a:lnSpc>
              </a:pPr>
              <a:endParaRPr/>
            </a:p>
          </p:txBody>
        </p:sp>
      </p:grpSp>
      <p:grpSp>
        <p:nvGrpSpPr>
          <p:cNvPr id="5" name="Group 5"/>
          <p:cNvGrpSpPr/>
          <p:nvPr/>
        </p:nvGrpSpPr>
        <p:grpSpPr>
          <a:xfrm>
            <a:off x="3572371" y="894003"/>
            <a:ext cx="4623306" cy="6931573"/>
            <a:chOff x="0" y="0"/>
            <a:chExt cx="899178" cy="1348109"/>
          </a:xfrm>
        </p:grpSpPr>
        <p:sp>
          <p:nvSpPr>
            <p:cNvPr id="6" name="Freeform 6"/>
            <p:cNvSpPr/>
            <p:nvPr/>
          </p:nvSpPr>
          <p:spPr>
            <a:xfrm>
              <a:off x="0" y="0"/>
              <a:ext cx="899178" cy="1348109"/>
            </a:xfrm>
            <a:custGeom>
              <a:avLst/>
              <a:gdLst/>
              <a:ahLst/>
              <a:cxnLst/>
              <a:rect l="l" t="t" r="r" b="b"/>
              <a:pathLst>
                <a:path w="899178" h="1348109">
                  <a:moveTo>
                    <a:pt x="0" y="0"/>
                  </a:moveTo>
                  <a:lnTo>
                    <a:pt x="899178" y="0"/>
                  </a:lnTo>
                  <a:lnTo>
                    <a:pt x="899178" y="1348109"/>
                  </a:lnTo>
                  <a:lnTo>
                    <a:pt x="0" y="1348109"/>
                  </a:lnTo>
                  <a:close/>
                </a:path>
              </a:pathLst>
            </a:custGeom>
            <a:blipFill>
              <a:blip r:embed="rId2"/>
              <a:stretch>
                <a:fillRect l="-9970" r="-9970"/>
              </a:stretch>
            </a:blipFill>
          </p:spPr>
          <p:txBody>
            <a:bodyPr/>
            <a:lstStyle/>
            <a:p>
              <a:endParaRPr lang="en-US"/>
            </a:p>
          </p:txBody>
        </p:sp>
      </p:grpSp>
      <p:sp>
        <p:nvSpPr>
          <p:cNvPr id="7" name="Freeform 7"/>
          <p:cNvSpPr/>
          <p:nvPr/>
        </p:nvSpPr>
        <p:spPr>
          <a:xfrm>
            <a:off x="1028700" y="1028700"/>
            <a:ext cx="830626" cy="272030"/>
          </a:xfrm>
          <a:custGeom>
            <a:avLst/>
            <a:gdLst/>
            <a:ahLst/>
            <a:cxnLst/>
            <a:rect l="l" t="t" r="r" b="b"/>
            <a:pathLst>
              <a:path w="830626" h="272030">
                <a:moveTo>
                  <a:pt x="0" y="0"/>
                </a:moveTo>
                <a:lnTo>
                  <a:pt x="830626" y="0"/>
                </a:lnTo>
                <a:lnTo>
                  <a:pt x="830626" y="272030"/>
                </a:lnTo>
                <a:lnTo>
                  <a:pt x="0" y="27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9533225" y="6295763"/>
            <a:ext cx="505140" cy="505140"/>
          </a:xfrm>
          <a:custGeom>
            <a:avLst/>
            <a:gdLst/>
            <a:ahLst/>
            <a:cxnLst/>
            <a:rect l="l" t="t" r="r" b="b"/>
            <a:pathLst>
              <a:path w="505140" h="505140">
                <a:moveTo>
                  <a:pt x="0" y="0"/>
                </a:moveTo>
                <a:lnTo>
                  <a:pt x="505140" y="0"/>
                </a:lnTo>
                <a:lnTo>
                  <a:pt x="505140" y="505141"/>
                </a:lnTo>
                <a:lnTo>
                  <a:pt x="0" y="50514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9533225" y="5695078"/>
            <a:ext cx="505140" cy="505140"/>
          </a:xfrm>
          <a:custGeom>
            <a:avLst/>
            <a:gdLst/>
            <a:ahLst/>
            <a:cxnLst/>
            <a:rect l="l" t="t" r="r" b="b"/>
            <a:pathLst>
              <a:path w="505140" h="505140">
                <a:moveTo>
                  <a:pt x="0" y="0"/>
                </a:moveTo>
                <a:lnTo>
                  <a:pt x="505140" y="0"/>
                </a:lnTo>
                <a:lnTo>
                  <a:pt x="505140" y="505140"/>
                </a:lnTo>
                <a:lnTo>
                  <a:pt x="0" y="50514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2"/>
          <p:cNvSpPr txBox="1"/>
          <p:nvPr/>
        </p:nvSpPr>
        <p:spPr>
          <a:xfrm>
            <a:off x="9521601" y="2068254"/>
            <a:ext cx="8082486" cy="1716880"/>
          </a:xfrm>
          <a:prstGeom prst="rect">
            <a:avLst/>
          </a:prstGeom>
        </p:spPr>
        <p:txBody>
          <a:bodyPr wrap="square" lIns="0" tIns="0" rIns="0" bIns="0" rtlCol="0" anchor="t">
            <a:spAutoFit/>
          </a:bodyPr>
          <a:lstStyle/>
          <a:p>
            <a:pPr algn="l">
              <a:lnSpc>
                <a:spcPts val="7000"/>
              </a:lnSpc>
            </a:pPr>
            <a:r>
              <a:rPr lang="en-US" sz="5000" b="1" dirty="0">
                <a:solidFill>
                  <a:srgbClr val="1F3A6D"/>
                </a:solidFill>
                <a:latin typeface="Arial"/>
                <a:ea typeface="Arial"/>
                <a:cs typeface="Arial"/>
                <a:sym typeface="Arial"/>
              </a:rPr>
              <a:t>Judith W. Spain J.D., CCEP</a:t>
            </a:r>
          </a:p>
        </p:txBody>
      </p:sp>
      <p:sp>
        <p:nvSpPr>
          <p:cNvPr id="13" name="TextBox 13"/>
          <p:cNvSpPr txBox="1"/>
          <p:nvPr/>
        </p:nvSpPr>
        <p:spPr>
          <a:xfrm>
            <a:off x="9521601" y="4221766"/>
            <a:ext cx="8082486" cy="1269065"/>
          </a:xfrm>
          <a:prstGeom prst="rect">
            <a:avLst/>
          </a:prstGeom>
        </p:spPr>
        <p:txBody>
          <a:bodyPr lIns="0" tIns="0" rIns="0" bIns="0" rtlCol="0" anchor="t">
            <a:spAutoFit/>
          </a:bodyPr>
          <a:lstStyle/>
          <a:p>
            <a:pPr algn="l">
              <a:lnSpc>
                <a:spcPts val="3359"/>
              </a:lnSpc>
            </a:pPr>
            <a:r>
              <a:rPr lang="en-US" sz="2800" spc="93" dirty="0">
                <a:solidFill>
                  <a:srgbClr val="00205B"/>
                </a:solidFill>
                <a:latin typeface="Arial"/>
                <a:ea typeface="Arial"/>
                <a:cs typeface="Arial"/>
                <a:sym typeface="Arial"/>
              </a:rPr>
              <a:t>Compliance Collaborative Program Consultant, </a:t>
            </a:r>
          </a:p>
          <a:p>
            <a:pPr algn="l">
              <a:lnSpc>
                <a:spcPts val="3359"/>
              </a:lnSpc>
            </a:pPr>
            <a:r>
              <a:rPr lang="en-US" sz="2800" spc="93" dirty="0">
                <a:solidFill>
                  <a:srgbClr val="00205B"/>
                </a:solidFill>
                <a:latin typeface="Arial"/>
                <a:ea typeface="Arial"/>
                <a:cs typeface="Arial"/>
                <a:sym typeface="Arial"/>
              </a:rPr>
              <a:t>Georgia Independent College Association</a:t>
            </a:r>
          </a:p>
          <a:p>
            <a:pPr algn="l">
              <a:lnSpc>
                <a:spcPts val="3359"/>
              </a:lnSpc>
            </a:pPr>
            <a:endParaRPr lang="en-US" sz="2800" spc="93" dirty="0">
              <a:solidFill>
                <a:srgbClr val="00205B"/>
              </a:solidFill>
              <a:latin typeface="Arial"/>
              <a:ea typeface="Arial"/>
              <a:cs typeface="Arial"/>
              <a:sym typeface="Arial"/>
            </a:endParaRPr>
          </a:p>
        </p:txBody>
      </p:sp>
      <p:sp>
        <p:nvSpPr>
          <p:cNvPr id="14" name="TextBox 14"/>
          <p:cNvSpPr txBox="1"/>
          <p:nvPr/>
        </p:nvSpPr>
        <p:spPr>
          <a:xfrm>
            <a:off x="332121" y="8472903"/>
            <a:ext cx="5142769" cy="1204432"/>
          </a:xfrm>
          <a:prstGeom prst="rect">
            <a:avLst/>
          </a:prstGeom>
        </p:spPr>
        <p:txBody>
          <a:bodyPr lIns="0" tIns="0" rIns="0" bIns="0" rtlCol="0" anchor="t">
            <a:spAutoFit/>
          </a:bodyPr>
          <a:lstStyle/>
          <a:p>
            <a:pPr algn="l">
              <a:lnSpc>
                <a:spcPts val="10253"/>
              </a:lnSpc>
            </a:pPr>
            <a:r>
              <a:rPr lang="en-US" sz="7323" b="1">
                <a:solidFill>
                  <a:srgbClr val="FFFFFF"/>
                </a:solidFill>
                <a:latin typeface="Arial"/>
                <a:ea typeface="Arial"/>
                <a:cs typeface="Arial"/>
                <a:sym typeface="Arial"/>
              </a:rPr>
              <a:t>Contact</a:t>
            </a:r>
          </a:p>
        </p:txBody>
      </p:sp>
      <p:sp>
        <p:nvSpPr>
          <p:cNvPr id="15" name="TextBox 15"/>
          <p:cNvSpPr txBox="1"/>
          <p:nvPr/>
        </p:nvSpPr>
        <p:spPr>
          <a:xfrm>
            <a:off x="8954030" y="5746291"/>
            <a:ext cx="6204347" cy="362343"/>
          </a:xfrm>
          <a:prstGeom prst="rect">
            <a:avLst/>
          </a:prstGeom>
        </p:spPr>
        <p:txBody>
          <a:bodyPr lIns="0" tIns="0" rIns="0" bIns="0" rtlCol="0" anchor="t">
            <a:spAutoFit/>
          </a:bodyPr>
          <a:lstStyle/>
          <a:p>
            <a:pPr algn="ctr">
              <a:lnSpc>
                <a:spcPts val="3079"/>
              </a:lnSpc>
              <a:spcBef>
                <a:spcPct val="0"/>
              </a:spcBef>
            </a:pPr>
            <a:r>
              <a:rPr lang="en-US" sz="2199" dirty="0">
                <a:solidFill>
                  <a:srgbClr val="00205B"/>
                </a:solidFill>
                <a:latin typeface="Arial"/>
                <a:ea typeface="Arial"/>
                <a:cs typeface="Arial"/>
                <a:sym typeface="Arial"/>
              </a:rPr>
              <a:t>jspain@georgiacolleges.org</a:t>
            </a:r>
          </a:p>
        </p:txBody>
      </p:sp>
      <p:sp>
        <p:nvSpPr>
          <p:cNvPr id="16" name="TextBox 16"/>
          <p:cNvSpPr txBox="1"/>
          <p:nvPr/>
        </p:nvSpPr>
        <p:spPr>
          <a:xfrm>
            <a:off x="10121652" y="6364094"/>
            <a:ext cx="1964531" cy="362343"/>
          </a:xfrm>
          <a:prstGeom prst="rect">
            <a:avLst/>
          </a:prstGeom>
        </p:spPr>
        <p:txBody>
          <a:bodyPr lIns="0" tIns="0" rIns="0" bIns="0" rtlCol="0" anchor="t">
            <a:spAutoFit/>
          </a:bodyPr>
          <a:lstStyle/>
          <a:p>
            <a:pPr algn="ctr">
              <a:lnSpc>
                <a:spcPts val="3079"/>
              </a:lnSpc>
              <a:spcBef>
                <a:spcPct val="0"/>
              </a:spcBef>
            </a:pPr>
            <a:r>
              <a:rPr lang="en-US" sz="2199" dirty="0">
                <a:solidFill>
                  <a:srgbClr val="00205B"/>
                </a:solidFill>
                <a:latin typeface="Arial"/>
                <a:ea typeface="Arial"/>
                <a:cs typeface="Arial"/>
                <a:sym typeface="Arial"/>
              </a:rPr>
              <a:t>859-582-9451</a:t>
            </a:r>
          </a:p>
        </p:txBody>
      </p:sp>
      <p:sp>
        <p:nvSpPr>
          <p:cNvPr id="17" name="Freeform 7">
            <a:extLst>
              <a:ext uri="{FF2B5EF4-FFF2-40B4-BE49-F238E27FC236}">
                <a16:creationId xmlns:a16="http://schemas.microsoft.com/office/drawing/2014/main" id="{606479F8-1BE8-FA34-C760-6B8735464876}"/>
              </a:ext>
            </a:extLst>
          </p:cNvPr>
          <p:cNvSpPr/>
          <p:nvPr/>
        </p:nvSpPr>
        <p:spPr>
          <a:xfrm>
            <a:off x="13460550" y="9099012"/>
            <a:ext cx="4495329" cy="894455"/>
          </a:xfrm>
          <a:custGeom>
            <a:avLst/>
            <a:gdLst/>
            <a:ahLst/>
            <a:cxnLst/>
            <a:rect l="l" t="t" r="r" b="b"/>
            <a:pathLst>
              <a:path w="4495329" h="894455">
                <a:moveTo>
                  <a:pt x="0" y="0"/>
                </a:moveTo>
                <a:lnTo>
                  <a:pt x="4495329" y="0"/>
                </a:lnTo>
                <a:lnTo>
                  <a:pt x="4495329" y="894455"/>
                </a:lnTo>
                <a:lnTo>
                  <a:pt x="0" y="894455"/>
                </a:lnTo>
                <a:lnTo>
                  <a:pt x="0" y="0"/>
                </a:lnTo>
                <a:close/>
              </a:path>
            </a:pathLst>
          </a:custGeom>
          <a:blipFill>
            <a:blip r:embed="rId6"/>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4d5648f-6ca3-4422-a35d-51547ce54317}" enabled="1" method="Privileged" siteId="{5d135798-0ae4-4f20-a663-a223e2cd1f4e}" contentBits="0" removed="0"/>
</clbl:labelList>
</file>

<file path=docProps/app.xml><?xml version="1.0" encoding="utf-8"?>
<Properties xmlns="http://schemas.openxmlformats.org/officeDocument/2006/extended-properties" xmlns:vt="http://schemas.openxmlformats.org/officeDocument/2006/docPropsVTypes">
  <TotalTime>4346</TotalTime>
  <Words>2142</Words>
  <Application>Microsoft Office PowerPoint</Application>
  <PresentationFormat>Custom</PresentationFormat>
  <Paragraphs>198</Paragraphs>
  <Slides>41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Calibri</vt:lpstr>
      <vt:lpstr>Arial</vt:lpstr>
      <vt:lpstr>Poppins</vt:lpstr>
      <vt:lpstr>Arial  </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20262027 GICA CCP Template</dc:title>
  <dc:creator>Judy Spain</dc:creator>
  <cp:lastModifiedBy>Judy Spain</cp:lastModifiedBy>
  <cp:revision>13</cp:revision>
  <dcterms:created xsi:type="dcterms:W3CDTF">2006-08-16T00:00:00Z</dcterms:created>
  <dcterms:modified xsi:type="dcterms:W3CDTF">2026-10-08T18:52:43Z</dcterms:modified>
  <dc:identifier>DAHHEYA3mLc</dc:identifier>
</cp:coreProperties>
</file>