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4" r:id="rId6"/>
  </p:sldMasterIdLst>
  <p:notesMasterIdLst>
    <p:notesMasterId r:id="rId43"/>
  </p:notesMasterIdLst>
  <p:handoutMasterIdLst>
    <p:handoutMasterId r:id="rId44"/>
  </p:handoutMasterIdLst>
  <p:sldIdLst>
    <p:sldId id="593" r:id="rId7"/>
    <p:sldId id="676" r:id="rId8"/>
    <p:sldId id="667" r:id="rId9"/>
    <p:sldId id="409" r:id="rId10"/>
    <p:sldId id="262" r:id="rId11"/>
    <p:sldId id="664" r:id="rId12"/>
    <p:sldId id="665" r:id="rId13"/>
    <p:sldId id="666" r:id="rId14"/>
    <p:sldId id="663" r:id="rId15"/>
    <p:sldId id="266" r:id="rId16"/>
    <p:sldId id="265" r:id="rId17"/>
    <p:sldId id="645" r:id="rId18"/>
    <p:sldId id="646" r:id="rId19"/>
    <p:sldId id="647" r:id="rId20"/>
    <p:sldId id="264" r:id="rId21"/>
    <p:sldId id="643" r:id="rId22"/>
    <p:sldId id="568" r:id="rId23"/>
    <p:sldId id="644" r:id="rId24"/>
    <p:sldId id="668" r:id="rId25"/>
    <p:sldId id="669" r:id="rId26"/>
    <p:sldId id="670" r:id="rId27"/>
    <p:sldId id="671" r:id="rId28"/>
    <p:sldId id="672" r:id="rId29"/>
    <p:sldId id="673" r:id="rId30"/>
    <p:sldId id="623" r:id="rId31"/>
    <p:sldId id="624" r:id="rId32"/>
    <p:sldId id="641" r:id="rId33"/>
    <p:sldId id="654" r:id="rId34"/>
    <p:sldId id="651" r:id="rId35"/>
    <p:sldId id="652" r:id="rId36"/>
    <p:sldId id="653" r:id="rId37"/>
    <p:sldId id="658" r:id="rId38"/>
    <p:sldId id="661" r:id="rId39"/>
    <p:sldId id="674" r:id="rId40"/>
    <p:sldId id="675" r:id="rId41"/>
    <p:sldId id="537" r:id="rId4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E91"/>
    <a:srgbClr val="EDF2F9"/>
    <a:srgbClr val="F3F6FB"/>
    <a:srgbClr val="ECF1F8"/>
    <a:srgbClr val="E9EFF7"/>
    <a:srgbClr val="7DA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0BEEA-95E7-405D-8726-07FCD9F2D47B}" v="7" dt="2023-06-16T14:57:51.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autoAdjust="0"/>
    <p:restoredTop sz="94890" autoAdjust="0"/>
  </p:normalViewPr>
  <p:slideViewPr>
    <p:cSldViewPr>
      <p:cViewPr varScale="1">
        <p:scale>
          <a:sx n="62" d="100"/>
          <a:sy n="62" d="100"/>
        </p:scale>
        <p:origin x="552"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C6057116-B1A1-4395-8B74-6AC0512C439F}" type="datetimeFigureOut">
              <a:rPr lang="en-US" smtClean="0"/>
              <a:t>6/23/2023</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89F6058E-A4F8-49E5-9C26-A2A83C452424}" type="slidenum">
              <a:rPr lang="en-US" smtClean="0"/>
              <a:t>‹#›</a:t>
            </a:fld>
            <a:endParaRPr lang="en-US" dirty="0"/>
          </a:p>
        </p:txBody>
      </p:sp>
    </p:spTree>
    <p:extLst>
      <p:ext uri="{BB962C8B-B14F-4D97-AF65-F5344CB8AC3E}">
        <p14:creationId xmlns:p14="http://schemas.microsoft.com/office/powerpoint/2010/main" val="3497400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7E2D8B2D-B714-4B6D-8880-32946879BD69}" type="datetimeFigureOut">
              <a:rPr lang="en-US" smtClean="0"/>
              <a:t>6/23/2023</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37A85AC8-9F8E-40FC-99AE-9613F52F2793}" type="slidenum">
              <a:rPr lang="en-US" smtClean="0"/>
              <a:t>‹#›</a:t>
            </a:fld>
            <a:endParaRPr lang="en-US" dirty="0"/>
          </a:p>
        </p:txBody>
      </p:sp>
    </p:spTree>
    <p:extLst>
      <p:ext uri="{BB962C8B-B14F-4D97-AF65-F5344CB8AC3E}">
        <p14:creationId xmlns:p14="http://schemas.microsoft.com/office/powerpoint/2010/main" val="323287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6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62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85AC8-9F8E-40FC-99AE-9613F52F2793}" type="slidenum">
              <a:rPr lang="en-US" smtClean="0"/>
              <a:t>36</a:t>
            </a:fld>
            <a:endParaRPr lang="en-US" dirty="0"/>
          </a:p>
        </p:txBody>
      </p:sp>
    </p:spTree>
    <p:extLst>
      <p:ext uri="{BB962C8B-B14F-4D97-AF65-F5344CB8AC3E}">
        <p14:creationId xmlns:p14="http://schemas.microsoft.com/office/powerpoint/2010/main" val="107830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89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85AC8-9F8E-40FC-99AE-9613F52F2793}" type="slidenum">
              <a:rPr lang="en-US" smtClean="0"/>
              <a:t>3</a:t>
            </a:fld>
            <a:endParaRPr lang="en-US" dirty="0"/>
          </a:p>
        </p:txBody>
      </p:sp>
    </p:spTree>
    <p:extLst>
      <p:ext uri="{BB962C8B-B14F-4D97-AF65-F5344CB8AC3E}">
        <p14:creationId xmlns:p14="http://schemas.microsoft.com/office/powerpoint/2010/main" val="408564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85AC8-9F8E-40FC-99AE-9613F52F2793}" type="slidenum">
              <a:rPr lang="en-US" smtClean="0"/>
              <a:t>4</a:t>
            </a:fld>
            <a:endParaRPr lang="en-US" dirty="0"/>
          </a:p>
        </p:txBody>
      </p:sp>
    </p:spTree>
    <p:extLst>
      <p:ext uri="{BB962C8B-B14F-4D97-AF65-F5344CB8AC3E}">
        <p14:creationId xmlns:p14="http://schemas.microsoft.com/office/powerpoint/2010/main" val="36047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68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3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10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45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5AC8-9F8E-40FC-99AE-9613F52F27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09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320187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422027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193349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1C1C-043A-43E9-BD18-5F80E3776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2F3C32-257F-4419-BEA0-7F6EF5DD59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5888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871A-02D1-4F7E-98FC-CFCCD6C0F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CB3A3-D3D7-489A-AEC4-81E1DCA45023}"/>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3E721-C4D6-4DE5-8CE5-53556196ACD9}"/>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5" name="Footer Placeholder 4">
            <a:extLst>
              <a:ext uri="{FF2B5EF4-FFF2-40B4-BE49-F238E27FC236}">
                <a16:creationId xmlns:a16="http://schemas.microsoft.com/office/drawing/2014/main" id="{1DCF8775-7967-4C06-B831-9B70F88CC1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206A8-EAF5-4E2E-8654-79CCBAB4395F}"/>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333805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306C-676E-4D20-87A2-0BDA06099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AAE08-8E64-4F1E-9373-EE14F644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665185-9976-4AED-9EDF-0DD2F17E2285}"/>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5" name="Footer Placeholder 4">
            <a:extLst>
              <a:ext uri="{FF2B5EF4-FFF2-40B4-BE49-F238E27FC236}">
                <a16:creationId xmlns:a16="http://schemas.microsoft.com/office/drawing/2014/main" id="{E72373C7-EBFF-4F62-A916-E185A343A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8D5CB5-6D61-4C90-B489-185C2F14117B}"/>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1409475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F432-C008-4F11-A308-CF9733630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2FC09-31FD-4F02-B048-59A4301BF1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5C353-8C1A-48F2-94C9-DFA4447EB4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88DD7F-3A8B-46B9-BF37-665715BB9BCD}"/>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6" name="Footer Placeholder 5">
            <a:extLst>
              <a:ext uri="{FF2B5EF4-FFF2-40B4-BE49-F238E27FC236}">
                <a16:creationId xmlns:a16="http://schemas.microsoft.com/office/drawing/2014/main" id="{0E804E02-A275-4C52-81D1-20DBF7B5A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B8FF9-C9BE-471D-86E5-1205F33FDCA8}"/>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2676164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6D3FE-278B-427D-8832-709EB47C3F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9408C-0C18-4A2A-8DA0-CC4BAC58E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2D983F-AE12-43C9-B140-E23EECD002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D52161-A6C7-441C-8C98-E7EB64D59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F1A94F-095E-48F2-8FB5-3DA37F4D0F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5FF7B4-7BA1-49D4-98BC-B9AA24403612}"/>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8" name="Footer Placeholder 7">
            <a:extLst>
              <a:ext uri="{FF2B5EF4-FFF2-40B4-BE49-F238E27FC236}">
                <a16:creationId xmlns:a16="http://schemas.microsoft.com/office/drawing/2014/main" id="{61C5988A-536D-4E0A-8853-1DDB811129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C50987-BC0C-44E6-81DF-FC8F6B42B7C8}"/>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379209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B747-89C4-491C-B735-79F1170B4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D30E96-A27B-406B-A368-FB52B09BCCA1}"/>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4" name="Footer Placeholder 3">
            <a:extLst>
              <a:ext uri="{FF2B5EF4-FFF2-40B4-BE49-F238E27FC236}">
                <a16:creationId xmlns:a16="http://schemas.microsoft.com/office/drawing/2014/main" id="{E3168C24-DA67-4C39-8C04-E18949DD52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BE19B6D-4713-4D52-9C11-0E7EAB95778B}"/>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3984098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026B7-0846-4041-900E-0E1E6BF9BF6B}"/>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3" name="Footer Placeholder 2">
            <a:extLst>
              <a:ext uri="{FF2B5EF4-FFF2-40B4-BE49-F238E27FC236}">
                <a16:creationId xmlns:a16="http://schemas.microsoft.com/office/drawing/2014/main" id="{EFB588EB-A70C-4A1F-9AE0-8A58261509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38498F-11D4-4193-BF3F-50240E5D56B8}"/>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4121806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33A3-CFF0-4ADA-858D-5295BF67F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F62E7-C5EA-42E2-B0E3-BD55898BB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8F036A-3685-4344-A3BF-70FF63CD9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1E6888-7BD4-46FF-BAF4-9545D0C87EAF}"/>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6" name="Footer Placeholder 5">
            <a:extLst>
              <a:ext uri="{FF2B5EF4-FFF2-40B4-BE49-F238E27FC236}">
                <a16:creationId xmlns:a16="http://schemas.microsoft.com/office/drawing/2014/main" id="{59F9895B-2D43-46F2-A341-E0E96E88A1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383084-8828-400D-872C-47B1D53CF8E9}"/>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393119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3295088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8EC5-08F1-49EB-AC4E-062ECEEE8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1CDB8-5A19-458C-8F30-3585C4B2A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1611B-C003-4956-A251-496F6B65D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C42226-F6F6-4397-A4C1-0941B0A0D178}"/>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6" name="Footer Placeholder 5">
            <a:extLst>
              <a:ext uri="{FF2B5EF4-FFF2-40B4-BE49-F238E27FC236}">
                <a16:creationId xmlns:a16="http://schemas.microsoft.com/office/drawing/2014/main" id="{EA1631AB-2B3F-44D4-B01D-7098B19DD8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802560-C3BF-463C-9F94-499BDD1E1040}"/>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695048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333F-D766-408B-9A27-755191BE05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E0DC5-3295-48C2-A4EE-C294532491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AD1B4-D16E-4BC1-AEAC-1EF552BBBBB7}"/>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5" name="Footer Placeholder 4">
            <a:extLst>
              <a:ext uri="{FF2B5EF4-FFF2-40B4-BE49-F238E27FC236}">
                <a16:creationId xmlns:a16="http://schemas.microsoft.com/office/drawing/2014/main" id="{08D5C049-E0DF-4371-953F-268235A96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C5D542-9B86-4D25-B4AB-BF96823D17DA}"/>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211024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3D6B2-8F21-4891-B2EB-5675D0682D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144F0-9E26-45D6-A35D-56F59E84B9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EE8A2-75B3-4DE2-B95A-BA8C3D395F1F}"/>
              </a:ext>
            </a:extLst>
          </p:cNvPr>
          <p:cNvSpPr>
            <a:spLocks noGrp="1"/>
          </p:cNvSpPr>
          <p:nvPr>
            <p:ph type="dt" sz="half" idx="10"/>
          </p:nvPr>
        </p:nvSpPr>
        <p:spPr>
          <a:xfrm>
            <a:off x="838200" y="6356350"/>
            <a:ext cx="2743200" cy="365125"/>
          </a:xfrm>
          <a:prstGeom prst="rect">
            <a:avLst/>
          </a:prstGeom>
        </p:spPr>
        <p:txBody>
          <a:bodyPr/>
          <a:lstStyle/>
          <a:p>
            <a:fld id="{061B71F4-15B4-419A-BC02-99BD4EDC78A2}" type="datetimeFigureOut">
              <a:rPr lang="en-US" smtClean="0"/>
              <a:t>6/23/2023</a:t>
            </a:fld>
            <a:endParaRPr lang="en-US"/>
          </a:p>
        </p:txBody>
      </p:sp>
      <p:sp>
        <p:nvSpPr>
          <p:cNvPr id="5" name="Footer Placeholder 4">
            <a:extLst>
              <a:ext uri="{FF2B5EF4-FFF2-40B4-BE49-F238E27FC236}">
                <a16:creationId xmlns:a16="http://schemas.microsoft.com/office/drawing/2014/main" id="{10AB1322-E380-4BFE-A422-101A45D4A3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86E3A8-95F5-4DEE-B7B0-C17B0A4AD58A}"/>
              </a:ext>
            </a:extLst>
          </p:cNvPr>
          <p:cNvSpPr>
            <a:spLocks noGrp="1"/>
          </p:cNvSpPr>
          <p:nvPr>
            <p:ph type="sldNum" sz="quarter" idx="12"/>
          </p:nvPr>
        </p:nvSpPr>
        <p:spPr>
          <a:xfrm>
            <a:off x="8610600" y="6356350"/>
            <a:ext cx="2743200" cy="365125"/>
          </a:xfrm>
          <a:prstGeom prst="rect">
            <a:avLst/>
          </a:prstGeom>
        </p:spPr>
        <p:txBody>
          <a:bodyPr/>
          <a:lstStyle/>
          <a:p>
            <a:fld id="{45E05AFC-E557-4AF6-853C-DE0F5F544AEB}" type="slidenum">
              <a:rPr lang="en-US" smtClean="0"/>
              <a:t>‹#›</a:t>
            </a:fld>
            <a:endParaRPr lang="en-US"/>
          </a:p>
        </p:txBody>
      </p:sp>
    </p:spTree>
    <p:extLst>
      <p:ext uri="{BB962C8B-B14F-4D97-AF65-F5344CB8AC3E}">
        <p14:creationId xmlns:p14="http://schemas.microsoft.com/office/powerpoint/2010/main" val="2649260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0EFC-1FD7-4F82-A9D9-A88EC8051B2B}"/>
              </a:ext>
            </a:extLst>
          </p:cNvPr>
          <p:cNvSpPr>
            <a:spLocks noGrp="1"/>
          </p:cNvSpPr>
          <p:nvPr>
            <p:ph type="ctrTitle"/>
          </p:nvPr>
        </p:nvSpPr>
        <p:spPr>
          <a:xfrm>
            <a:off x="914400" y="1600200"/>
            <a:ext cx="10332720" cy="1828800"/>
          </a:xfrm>
        </p:spPr>
        <p:txBody>
          <a:bodyPr anchor="ctr"/>
          <a:lstStyle>
            <a:lvl1pPr algn="ctr">
              <a:defRPr sz="6000">
                <a:solidFill>
                  <a:schemeClr val="bg1"/>
                </a:solidFill>
                <a:latin typeface="Arial Nova Cond" panose="020B0506020202020204" pitchFamily="34" charset="0"/>
                <a:cs typeface="Segoe UI"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A0500B3-309E-49F2-BDC8-CC36BFCCA5D1}"/>
              </a:ext>
            </a:extLst>
          </p:cNvPr>
          <p:cNvSpPr>
            <a:spLocks noGrp="1"/>
          </p:cNvSpPr>
          <p:nvPr>
            <p:ph type="subTitle" idx="1"/>
          </p:nvPr>
        </p:nvSpPr>
        <p:spPr>
          <a:xfrm>
            <a:off x="914400" y="3602038"/>
            <a:ext cx="10332720" cy="1371600"/>
          </a:xfrm>
        </p:spPr>
        <p:txBody>
          <a:bodyPr anchor="ctr"/>
          <a:lstStyle>
            <a:lvl1pPr marL="0" indent="0" algn="ctr">
              <a:buNone/>
              <a:defRPr sz="2400">
                <a:solidFill>
                  <a:schemeClr val="bg1"/>
                </a:solidFill>
                <a:latin typeface="Arial Nova Light" panose="020B0304020202020204"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3836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5C57-DC47-4AD7-9771-74416B419B6F}"/>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3E367A-49D6-4334-BF00-0322AB7E89DE}"/>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688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D1DE-DCC2-4A7C-B141-FEBB7C50C461}"/>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434503-E6D9-4FA5-A963-D016D52492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5B01DDFE-C49F-4960-93C1-2B4B0651C400}"/>
              </a:ext>
            </a:extLst>
          </p:cNvPr>
          <p:cNvSpPr>
            <a:spLocks noGrp="1"/>
          </p:cNvSpPr>
          <p:nvPr>
            <p:ph type="dt" sz="half" idx="10"/>
          </p:nvPr>
        </p:nvSpPr>
        <p:spPr>
          <a:xfrm>
            <a:off x="838200" y="6356350"/>
            <a:ext cx="2743200" cy="365125"/>
          </a:xfrm>
          <a:prstGeom prst="rect">
            <a:avLst/>
          </a:prstGeom>
        </p:spPr>
        <p:txBody>
          <a:bodyPr/>
          <a:lstStyle/>
          <a:p>
            <a:fld id="{C3D8748A-695F-48CA-B05F-76060F05C1F9}" type="datetimeFigureOut">
              <a:rPr lang="en-US" smtClean="0"/>
              <a:t>6/23/2023</a:t>
            </a:fld>
            <a:endParaRPr lang="en-US"/>
          </a:p>
        </p:txBody>
      </p:sp>
      <p:sp>
        <p:nvSpPr>
          <p:cNvPr id="5" name="Footer Placeholder 4">
            <a:extLst>
              <a:ext uri="{FF2B5EF4-FFF2-40B4-BE49-F238E27FC236}">
                <a16:creationId xmlns:a16="http://schemas.microsoft.com/office/drawing/2014/main" id="{59AC0F97-F9E7-4CD9-A9D5-D8FD78B0AC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D400B4-27A8-40F3-A3E6-852962569CB2}"/>
              </a:ext>
            </a:extLst>
          </p:cNvPr>
          <p:cNvSpPr>
            <a:spLocks noGrp="1"/>
          </p:cNvSpPr>
          <p:nvPr>
            <p:ph type="sldNum" sz="quarter" idx="12"/>
          </p:nvPr>
        </p:nvSpPr>
        <p:spPr>
          <a:xfrm>
            <a:off x="8610600" y="6356350"/>
            <a:ext cx="2743200" cy="365125"/>
          </a:xfrm>
          <a:prstGeom prst="rect">
            <a:avLst/>
          </a:prstGeom>
        </p:spPr>
        <p:txBody>
          <a:bodyPr/>
          <a:lstStyle/>
          <a:p>
            <a:fld id="{D1C1AC69-3918-4876-A09E-E63E4E95F3AD}" type="slidenum">
              <a:rPr lang="en-US" smtClean="0"/>
              <a:t>‹#›</a:t>
            </a:fld>
            <a:endParaRPr lang="en-US"/>
          </a:p>
        </p:txBody>
      </p:sp>
    </p:spTree>
    <p:extLst>
      <p:ext uri="{BB962C8B-B14F-4D97-AF65-F5344CB8AC3E}">
        <p14:creationId xmlns:p14="http://schemas.microsoft.com/office/powerpoint/2010/main" val="2260871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B97F-2D93-47C3-8987-F84647BDDB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213AA5D-25D0-414A-9C37-35990ECDBA8C}"/>
              </a:ext>
            </a:extLst>
          </p:cNvPr>
          <p:cNvSpPr>
            <a:spLocks noGrp="1"/>
          </p:cNvSpPr>
          <p:nvPr>
            <p:ph sz="half" idx="1"/>
          </p:nvPr>
        </p:nvSpPr>
        <p:spPr>
          <a:xfrm>
            <a:off x="274320" y="2103120"/>
            <a:ext cx="576072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5BEBF-71F1-4AA6-B952-B14FE75B6C25}"/>
              </a:ext>
            </a:extLst>
          </p:cNvPr>
          <p:cNvSpPr>
            <a:spLocks noGrp="1"/>
          </p:cNvSpPr>
          <p:nvPr>
            <p:ph sz="half" idx="2"/>
          </p:nvPr>
        </p:nvSpPr>
        <p:spPr>
          <a:xfrm>
            <a:off x="6126480" y="2103120"/>
            <a:ext cx="576072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94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DF31-0EA5-48C7-B4C0-E7674FE8A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E77E5-FD2E-4311-A9A6-0044C9087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A21DDD-55DC-4918-A18C-FB3371C59E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82442-F457-4530-9E60-1C8BE0C5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C139B7-AAE6-4069-9E99-B254440097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3D6C8C-BC33-45A5-A588-DABC761602E6}"/>
              </a:ext>
            </a:extLst>
          </p:cNvPr>
          <p:cNvSpPr>
            <a:spLocks noGrp="1"/>
          </p:cNvSpPr>
          <p:nvPr>
            <p:ph type="dt" sz="half" idx="10"/>
          </p:nvPr>
        </p:nvSpPr>
        <p:spPr>
          <a:xfrm>
            <a:off x="838200" y="6356350"/>
            <a:ext cx="2743200" cy="365125"/>
          </a:xfrm>
          <a:prstGeom prst="rect">
            <a:avLst/>
          </a:prstGeom>
        </p:spPr>
        <p:txBody>
          <a:bodyPr/>
          <a:lstStyle/>
          <a:p>
            <a:fld id="{C3D8748A-695F-48CA-B05F-76060F05C1F9}" type="datetimeFigureOut">
              <a:rPr lang="en-US" smtClean="0"/>
              <a:t>6/23/2023</a:t>
            </a:fld>
            <a:endParaRPr lang="en-US"/>
          </a:p>
        </p:txBody>
      </p:sp>
      <p:sp>
        <p:nvSpPr>
          <p:cNvPr id="8" name="Footer Placeholder 7">
            <a:extLst>
              <a:ext uri="{FF2B5EF4-FFF2-40B4-BE49-F238E27FC236}">
                <a16:creationId xmlns:a16="http://schemas.microsoft.com/office/drawing/2014/main" id="{D1B14BA1-6A0B-4A68-8CE5-DA8F03820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E8AD671-4377-4929-A8BD-436ED14D5165}"/>
              </a:ext>
            </a:extLst>
          </p:cNvPr>
          <p:cNvSpPr>
            <a:spLocks noGrp="1"/>
          </p:cNvSpPr>
          <p:nvPr>
            <p:ph type="sldNum" sz="quarter" idx="12"/>
          </p:nvPr>
        </p:nvSpPr>
        <p:spPr>
          <a:xfrm>
            <a:off x="8610600" y="6356350"/>
            <a:ext cx="2743200" cy="365125"/>
          </a:xfrm>
          <a:prstGeom prst="rect">
            <a:avLst/>
          </a:prstGeom>
        </p:spPr>
        <p:txBody>
          <a:bodyPr/>
          <a:lstStyle/>
          <a:p>
            <a:fld id="{D1C1AC69-3918-4876-A09E-E63E4E95F3AD}" type="slidenum">
              <a:rPr lang="en-US" smtClean="0"/>
              <a:t>‹#›</a:t>
            </a:fld>
            <a:endParaRPr lang="en-US"/>
          </a:p>
        </p:txBody>
      </p:sp>
    </p:spTree>
    <p:extLst>
      <p:ext uri="{BB962C8B-B14F-4D97-AF65-F5344CB8AC3E}">
        <p14:creationId xmlns:p14="http://schemas.microsoft.com/office/powerpoint/2010/main" val="4168037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9926-7A1A-4762-97E7-87956C7791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9100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3919697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011C-46F4-48EF-BA9F-E8E628248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B9695-DF73-4278-95F7-E66CE541D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443C88-BA81-47B1-B0D1-C1139E9BA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41064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05EB-1C22-43E6-B893-1B60F3EC2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54473E-53A0-4C43-8D1A-4EB5280688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CA63A-2CBF-4218-9A51-D63DD2E0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2B04C4-A231-4D78-86CF-BD190BFCF64F}"/>
              </a:ext>
            </a:extLst>
          </p:cNvPr>
          <p:cNvSpPr>
            <a:spLocks noGrp="1"/>
          </p:cNvSpPr>
          <p:nvPr>
            <p:ph type="dt" sz="half" idx="10"/>
          </p:nvPr>
        </p:nvSpPr>
        <p:spPr>
          <a:xfrm>
            <a:off x="838200" y="6356350"/>
            <a:ext cx="2743200" cy="365125"/>
          </a:xfrm>
          <a:prstGeom prst="rect">
            <a:avLst/>
          </a:prstGeom>
        </p:spPr>
        <p:txBody>
          <a:bodyPr/>
          <a:lstStyle/>
          <a:p>
            <a:fld id="{C3D8748A-695F-48CA-B05F-76060F05C1F9}" type="datetimeFigureOut">
              <a:rPr lang="en-US" smtClean="0"/>
              <a:t>6/23/2023</a:t>
            </a:fld>
            <a:endParaRPr lang="en-US"/>
          </a:p>
        </p:txBody>
      </p:sp>
      <p:sp>
        <p:nvSpPr>
          <p:cNvPr id="6" name="Footer Placeholder 5">
            <a:extLst>
              <a:ext uri="{FF2B5EF4-FFF2-40B4-BE49-F238E27FC236}">
                <a16:creationId xmlns:a16="http://schemas.microsoft.com/office/drawing/2014/main" id="{1D07FCCE-93F7-4598-818A-D6EE489B2D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0E17BF-7D02-4A5C-BDF3-A465C281186C}"/>
              </a:ext>
            </a:extLst>
          </p:cNvPr>
          <p:cNvSpPr>
            <a:spLocks noGrp="1"/>
          </p:cNvSpPr>
          <p:nvPr>
            <p:ph type="sldNum" sz="quarter" idx="12"/>
          </p:nvPr>
        </p:nvSpPr>
        <p:spPr>
          <a:xfrm>
            <a:off x="8610600" y="6356350"/>
            <a:ext cx="2743200" cy="365125"/>
          </a:xfrm>
          <a:prstGeom prst="rect">
            <a:avLst/>
          </a:prstGeom>
        </p:spPr>
        <p:txBody>
          <a:bodyPr/>
          <a:lstStyle/>
          <a:p>
            <a:fld id="{D1C1AC69-3918-4876-A09E-E63E4E95F3AD}" type="slidenum">
              <a:rPr lang="en-US" smtClean="0"/>
              <a:t>‹#›</a:t>
            </a:fld>
            <a:endParaRPr lang="en-US"/>
          </a:p>
        </p:txBody>
      </p:sp>
    </p:spTree>
    <p:extLst>
      <p:ext uri="{BB962C8B-B14F-4D97-AF65-F5344CB8AC3E}">
        <p14:creationId xmlns:p14="http://schemas.microsoft.com/office/powerpoint/2010/main" val="1283154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0730-F9F0-4E2F-B41A-3C629B526F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112A1B-9EA8-43E7-83E0-28B543B718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BDADE-61EF-42ED-AD29-CA88D74DD5D4}"/>
              </a:ext>
            </a:extLst>
          </p:cNvPr>
          <p:cNvSpPr>
            <a:spLocks noGrp="1"/>
          </p:cNvSpPr>
          <p:nvPr>
            <p:ph type="dt" sz="half" idx="10"/>
          </p:nvPr>
        </p:nvSpPr>
        <p:spPr>
          <a:xfrm>
            <a:off x="838200" y="6356350"/>
            <a:ext cx="2743200" cy="365125"/>
          </a:xfrm>
          <a:prstGeom prst="rect">
            <a:avLst/>
          </a:prstGeom>
        </p:spPr>
        <p:txBody>
          <a:bodyPr/>
          <a:lstStyle/>
          <a:p>
            <a:fld id="{C3D8748A-695F-48CA-B05F-76060F05C1F9}" type="datetimeFigureOut">
              <a:rPr lang="en-US" smtClean="0"/>
              <a:t>6/23/2023</a:t>
            </a:fld>
            <a:endParaRPr lang="en-US"/>
          </a:p>
        </p:txBody>
      </p:sp>
      <p:sp>
        <p:nvSpPr>
          <p:cNvPr id="5" name="Footer Placeholder 4">
            <a:extLst>
              <a:ext uri="{FF2B5EF4-FFF2-40B4-BE49-F238E27FC236}">
                <a16:creationId xmlns:a16="http://schemas.microsoft.com/office/drawing/2014/main" id="{1E5F51F4-6EE1-4C92-A13E-D5FEAEE8B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DC27F0-2FCD-4651-B45C-8F13793397F1}"/>
              </a:ext>
            </a:extLst>
          </p:cNvPr>
          <p:cNvSpPr>
            <a:spLocks noGrp="1"/>
          </p:cNvSpPr>
          <p:nvPr>
            <p:ph type="sldNum" sz="quarter" idx="12"/>
          </p:nvPr>
        </p:nvSpPr>
        <p:spPr>
          <a:xfrm>
            <a:off x="8610600" y="6356350"/>
            <a:ext cx="2743200" cy="365125"/>
          </a:xfrm>
          <a:prstGeom prst="rect">
            <a:avLst/>
          </a:prstGeom>
        </p:spPr>
        <p:txBody>
          <a:bodyPr/>
          <a:lstStyle/>
          <a:p>
            <a:fld id="{D1C1AC69-3918-4876-A09E-E63E4E95F3AD}" type="slidenum">
              <a:rPr lang="en-US" smtClean="0"/>
              <a:t>‹#›</a:t>
            </a:fld>
            <a:endParaRPr lang="en-US"/>
          </a:p>
        </p:txBody>
      </p:sp>
    </p:spTree>
    <p:extLst>
      <p:ext uri="{BB962C8B-B14F-4D97-AF65-F5344CB8AC3E}">
        <p14:creationId xmlns:p14="http://schemas.microsoft.com/office/powerpoint/2010/main" val="2476988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0039D7-EF98-4974-8821-F7F9AE77D5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D03EF-3826-4BBD-AF31-106559579A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D47C6-B673-4AB3-99F5-68C9AE504246}"/>
              </a:ext>
            </a:extLst>
          </p:cNvPr>
          <p:cNvSpPr>
            <a:spLocks noGrp="1"/>
          </p:cNvSpPr>
          <p:nvPr>
            <p:ph type="dt" sz="half" idx="10"/>
          </p:nvPr>
        </p:nvSpPr>
        <p:spPr>
          <a:xfrm>
            <a:off x="838200" y="6356350"/>
            <a:ext cx="2743200" cy="365125"/>
          </a:xfrm>
          <a:prstGeom prst="rect">
            <a:avLst/>
          </a:prstGeom>
        </p:spPr>
        <p:txBody>
          <a:bodyPr/>
          <a:lstStyle/>
          <a:p>
            <a:fld id="{C3D8748A-695F-48CA-B05F-76060F05C1F9}" type="datetimeFigureOut">
              <a:rPr lang="en-US" smtClean="0"/>
              <a:t>6/23/2023</a:t>
            </a:fld>
            <a:endParaRPr lang="en-US"/>
          </a:p>
        </p:txBody>
      </p:sp>
      <p:sp>
        <p:nvSpPr>
          <p:cNvPr id="5" name="Footer Placeholder 4">
            <a:extLst>
              <a:ext uri="{FF2B5EF4-FFF2-40B4-BE49-F238E27FC236}">
                <a16:creationId xmlns:a16="http://schemas.microsoft.com/office/drawing/2014/main" id="{0ADC4A01-96C6-446E-A4E1-2388A06C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EE676-42FC-416A-BCA2-2304659F6F0C}"/>
              </a:ext>
            </a:extLst>
          </p:cNvPr>
          <p:cNvSpPr>
            <a:spLocks noGrp="1"/>
          </p:cNvSpPr>
          <p:nvPr>
            <p:ph type="sldNum" sz="quarter" idx="12"/>
          </p:nvPr>
        </p:nvSpPr>
        <p:spPr>
          <a:xfrm>
            <a:off x="8610600" y="6356350"/>
            <a:ext cx="2743200" cy="365125"/>
          </a:xfrm>
          <a:prstGeom prst="rect">
            <a:avLst/>
          </a:prstGeom>
        </p:spPr>
        <p:txBody>
          <a:bodyPr/>
          <a:lstStyle/>
          <a:p>
            <a:fld id="{D1C1AC69-3918-4876-A09E-E63E4E95F3AD}" type="slidenum">
              <a:rPr lang="en-US" smtClean="0"/>
              <a:t>‹#›</a:t>
            </a:fld>
            <a:endParaRPr lang="en-US"/>
          </a:p>
        </p:txBody>
      </p:sp>
    </p:spTree>
    <p:extLst>
      <p:ext uri="{BB962C8B-B14F-4D97-AF65-F5344CB8AC3E}">
        <p14:creationId xmlns:p14="http://schemas.microsoft.com/office/powerpoint/2010/main" val="389054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204209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15764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133438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29651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89314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E307A-0B09-47F8-BCCA-BBF7B213AA07}" type="datetimeFigureOut">
              <a:rPr lang="en-US" smtClean="0"/>
              <a:t>6/23/2023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31D91-C091-4282-9685-4B47D2B20C09}" type="slidenum">
              <a:rPr lang="en-US" smtClean="0"/>
              <a:t>‹#›</a:t>
            </a:fld>
            <a:endParaRPr lang="en-US" dirty="0"/>
          </a:p>
        </p:txBody>
      </p:sp>
    </p:spTree>
    <p:extLst>
      <p:ext uri="{BB962C8B-B14F-4D97-AF65-F5344CB8AC3E}">
        <p14:creationId xmlns:p14="http://schemas.microsoft.com/office/powerpoint/2010/main" val="233155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E307A-0B09-47F8-BCCA-BBF7B213AA07}" type="datetimeFigureOut">
              <a:rPr lang="en-US" smtClean="0"/>
              <a:t>6/23/2023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31D91-C091-4282-9685-4B47D2B20C09}" type="slidenum">
              <a:rPr lang="en-US" smtClean="0"/>
              <a:t>‹#›</a:t>
            </a:fld>
            <a:endParaRPr lang="en-US" dirty="0"/>
          </a:p>
        </p:txBody>
      </p:sp>
    </p:spTree>
    <p:extLst>
      <p:ext uri="{BB962C8B-B14F-4D97-AF65-F5344CB8AC3E}">
        <p14:creationId xmlns:p14="http://schemas.microsoft.com/office/powerpoint/2010/main" val="50456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AEEA6-95BA-43B6-A173-E07B0F70698D}"/>
              </a:ext>
            </a:extLst>
          </p:cNvPr>
          <p:cNvSpPr>
            <a:spLocks noGrp="1"/>
          </p:cNvSpPr>
          <p:nvPr>
            <p:ph type="title"/>
          </p:nvPr>
        </p:nvSpPr>
        <p:spPr>
          <a:xfrm>
            <a:off x="838200" y="880782"/>
            <a:ext cx="10515600" cy="8099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2816E-1489-4DCC-81EB-0D4B18D5FCF7}"/>
              </a:ext>
            </a:extLst>
          </p:cNvPr>
          <p:cNvSpPr>
            <a:spLocks noGrp="1"/>
          </p:cNvSpPr>
          <p:nvPr>
            <p:ph type="body" idx="1"/>
          </p:nvPr>
        </p:nvSpPr>
        <p:spPr>
          <a:xfrm>
            <a:off x="838200" y="1825625"/>
            <a:ext cx="10515600" cy="40843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043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kern="1200">
          <a:solidFill>
            <a:schemeClr val="tx1"/>
          </a:solidFill>
          <a:latin typeface="Arial Nova Cond" panose="020B0506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E3161-4464-4C03-9CDD-CD381990E7C5}"/>
              </a:ext>
            </a:extLst>
          </p:cNvPr>
          <p:cNvSpPr>
            <a:spLocks noGrp="1"/>
          </p:cNvSpPr>
          <p:nvPr>
            <p:ph type="title"/>
          </p:nvPr>
        </p:nvSpPr>
        <p:spPr>
          <a:xfrm>
            <a:off x="274320" y="914400"/>
            <a:ext cx="1161288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ECD710-3337-4ED3-963A-4B6A7CFEB39A}"/>
              </a:ext>
            </a:extLst>
          </p:cNvPr>
          <p:cNvSpPr>
            <a:spLocks noGrp="1"/>
          </p:cNvSpPr>
          <p:nvPr>
            <p:ph type="body" idx="1"/>
          </p:nvPr>
        </p:nvSpPr>
        <p:spPr>
          <a:xfrm>
            <a:off x="274320" y="2103120"/>
            <a:ext cx="11612880" cy="44805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2583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tx2"/>
          </a:solidFill>
          <a:latin typeface="Arial Nova Cond" panose="020B0506020202020204"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Nova Light" panose="020B0304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Nova Light" panose="020B0304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Nova Light" panose="020B0304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Nova Light" panose="020B0304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Nova Light" panose="020B0304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6.png"/><Relationship Id="rId2" Type="http://schemas.microsoft.com/office/2007/relationships/media" Target="../media/media32.m4a"/><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2E9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3689" b="29065"/>
          <a:stretch/>
        </p:blipFill>
        <p:spPr>
          <a:xfrm>
            <a:off x="4638260" y="1752600"/>
            <a:ext cx="2915480" cy="1676400"/>
          </a:xfrm>
          <a:prstGeom prst="rect">
            <a:avLst/>
          </a:prstGeom>
        </p:spPr>
      </p:pic>
      <p:sp>
        <p:nvSpPr>
          <p:cNvPr id="3" name="TextBox 2">
            <a:extLst>
              <a:ext uri="{FF2B5EF4-FFF2-40B4-BE49-F238E27FC236}">
                <a16:creationId xmlns:a16="http://schemas.microsoft.com/office/drawing/2014/main" id="{0C2B34FE-482D-4C61-87A1-3A6BD03BE768}"/>
              </a:ext>
            </a:extLst>
          </p:cNvPr>
          <p:cNvSpPr txBox="1"/>
          <p:nvPr/>
        </p:nvSpPr>
        <p:spPr>
          <a:xfrm>
            <a:off x="3857246" y="818913"/>
            <a:ext cx="4477508" cy="923330"/>
          </a:xfrm>
          <a:prstGeom prst="rect">
            <a:avLst/>
          </a:prstGeom>
          <a:noFill/>
        </p:spPr>
        <p:txBody>
          <a:bodyPr wrap="none" rtlCol="0">
            <a:spAutoFit/>
          </a:bodyPr>
          <a:lstStyle/>
          <a:p>
            <a:r>
              <a:rPr lang="en-US" sz="5400" dirty="0">
                <a:solidFill>
                  <a:schemeClr val="bg1"/>
                </a:solidFill>
                <a:latin typeface="Baskerville Old Face" panose="02020602080505020303" pitchFamily="18" charset="0"/>
              </a:rPr>
              <a:t>Alumni Update</a:t>
            </a:r>
          </a:p>
        </p:txBody>
      </p:sp>
      <p:sp>
        <p:nvSpPr>
          <p:cNvPr id="5" name="TextBox 4">
            <a:extLst>
              <a:ext uri="{FF2B5EF4-FFF2-40B4-BE49-F238E27FC236}">
                <a16:creationId xmlns:a16="http://schemas.microsoft.com/office/drawing/2014/main" id="{3C8DA051-D748-4DD9-84FF-596F0171FE41}"/>
              </a:ext>
            </a:extLst>
          </p:cNvPr>
          <p:cNvSpPr txBox="1"/>
          <p:nvPr/>
        </p:nvSpPr>
        <p:spPr>
          <a:xfrm>
            <a:off x="4450357" y="3733800"/>
            <a:ext cx="3291286" cy="769441"/>
          </a:xfrm>
          <a:prstGeom prst="rect">
            <a:avLst/>
          </a:prstGeom>
          <a:noFill/>
        </p:spPr>
        <p:txBody>
          <a:bodyPr wrap="none" rtlCol="0">
            <a:spAutoFit/>
          </a:bodyPr>
          <a:lstStyle/>
          <a:p>
            <a:r>
              <a:rPr lang="en-US" sz="4400" dirty="0">
                <a:solidFill>
                  <a:schemeClr val="bg1"/>
                </a:solidFill>
                <a:latin typeface="Baskerville Old Face" panose="02020602080505020303" pitchFamily="18" charset="0"/>
              </a:rPr>
              <a:t>June 10, 2023</a:t>
            </a:r>
          </a:p>
        </p:txBody>
      </p:sp>
      <p:pic>
        <p:nvPicPr>
          <p:cNvPr id="15" name="Audio 14">
            <a:hlinkClick r:id="" action="ppaction://media"/>
            <a:extLst>
              <a:ext uri="{FF2B5EF4-FFF2-40B4-BE49-F238E27FC236}">
                <a16:creationId xmlns:a16="http://schemas.microsoft.com/office/drawing/2014/main" id="{A9B01649-26C1-14FE-139D-A8B187F439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3036212"/>
      </p:ext>
    </p:extLst>
  </p:cSld>
  <p:clrMapOvr>
    <a:masterClrMapping/>
  </p:clrMapOvr>
  <mc:AlternateContent xmlns:mc="http://schemas.openxmlformats.org/markup-compatibility/2006" xmlns:p14="http://schemas.microsoft.com/office/powerpoint/2010/main">
    <mc:Choice Requires="p14">
      <p:transition spd="slow" p14:dur="2000" advTm="24633"/>
    </mc:Choice>
    <mc:Fallback xmlns="">
      <p:transition spd="slow" advTm="2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4827" y="1828800"/>
            <a:ext cx="2742346"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4724400" y="5486400"/>
            <a:ext cx="2743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Keith DeFoor</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Assoc. VPAA &amp; Dean of Fine Arts</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Carol A. </a:t>
            </a:r>
            <a:r>
              <a:rPr kumimoji="0" lang="en-US" sz="14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Luthman</a:t>
            </a: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Meritorious Service Award Winner</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Southern Association of Colleges &amp; Schools Commission on Colleges</a:t>
            </a:r>
          </a:p>
        </p:txBody>
      </p:sp>
      <p:pic>
        <p:nvPicPr>
          <p:cNvPr id="4" name="Audio 3">
            <a:hlinkClick r:id="" action="ppaction://media"/>
            <a:extLst>
              <a:ext uri="{FF2B5EF4-FFF2-40B4-BE49-F238E27FC236}">
                <a16:creationId xmlns:a16="http://schemas.microsoft.com/office/drawing/2014/main" id="{C0243DB9-CC46-0836-7E1C-35A68BADEB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3977488"/>
      </p:ext>
    </p:extLst>
  </p:cSld>
  <p:clrMapOvr>
    <a:masterClrMapping/>
  </p:clrMapOvr>
  <mc:AlternateContent xmlns:mc="http://schemas.openxmlformats.org/markup-compatibility/2006" xmlns:p14="http://schemas.microsoft.com/office/powerpoint/2010/main">
    <mc:Choice Requires="p14">
      <p:transition spd="med" p14:dur="700" advTm="51804">
        <p:fade/>
      </p:transition>
    </mc:Choice>
    <mc:Fallback xmlns="">
      <p:transition spd="med" advTm="51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24400"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47244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Jenn Schroeder</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Assoc. Prof. of Biology</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Governor’s Teaching Fellow 2023</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Governor’s Teaching Fellow</a:t>
            </a:r>
          </a:p>
        </p:txBody>
      </p:sp>
      <p:pic>
        <p:nvPicPr>
          <p:cNvPr id="4" name="Audio 3">
            <a:hlinkClick r:id="" action="ppaction://media"/>
            <a:extLst>
              <a:ext uri="{FF2B5EF4-FFF2-40B4-BE49-F238E27FC236}">
                <a16:creationId xmlns:a16="http://schemas.microsoft.com/office/drawing/2014/main" id="{2D76C682-3BF1-C8F1-4C59-A3B5D37962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3297483"/>
      </p:ext>
    </p:extLst>
  </p:cSld>
  <p:clrMapOvr>
    <a:masterClrMapping/>
  </p:clrMapOvr>
  <mc:AlternateContent xmlns:mc="http://schemas.openxmlformats.org/markup-compatibility/2006" xmlns:p14="http://schemas.microsoft.com/office/powerpoint/2010/main">
    <mc:Choice Requires="p14">
      <p:transition spd="med" p14:dur="700" advTm="44794">
        <p:fade/>
      </p:transition>
    </mc:Choice>
    <mc:Fallback xmlns="">
      <p:transition spd="med" advTm="44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a beard&#10;&#10;Description automatically generated with low confidence">
            <a:extLst>
              <a:ext uri="{FF2B5EF4-FFF2-40B4-BE49-F238E27FC236}">
                <a16:creationId xmlns:a16="http://schemas.microsoft.com/office/drawing/2014/main" id="{E46D3847-66C6-A094-390C-360813C01281}"/>
              </a:ext>
            </a:extLst>
          </p:cNvPr>
          <p:cNvPicPr>
            <a:picLocks noChangeAspect="1"/>
          </p:cNvPicPr>
          <p:nvPr/>
        </p:nvPicPr>
        <p:blipFill rotWithShape="1">
          <a:blip r:embed="rId4">
            <a:extLst>
              <a:ext uri="{28A0092B-C50C-407E-A947-70E740481C1C}">
                <a14:useLocalDpi xmlns:a14="http://schemas.microsoft.com/office/drawing/2010/main" val="0"/>
              </a:ext>
            </a:extLst>
          </a:blip>
          <a:srcRect l="5987" r="5987"/>
          <a:stretch/>
        </p:blipFill>
        <p:spPr>
          <a:xfrm>
            <a:off x="2743200" y="1828800"/>
            <a:ext cx="2743200" cy="3657600"/>
          </a:xfrm>
          <a:prstGeom prst="rect">
            <a:avLst/>
          </a:prstGeom>
          <a:ln>
            <a:solidFill>
              <a:schemeClr val="tx1"/>
            </a:solidFill>
          </a:ln>
          <a:effectLst/>
        </p:spPr>
      </p:pic>
      <p:pic>
        <p:nvPicPr>
          <p:cNvPr id="10" name="Picture 9" descr="A person wearing glasses&#10;&#10;Description automatically generated with medium confidence">
            <a:extLst>
              <a:ext uri="{FF2B5EF4-FFF2-40B4-BE49-F238E27FC236}">
                <a16:creationId xmlns:a16="http://schemas.microsoft.com/office/drawing/2014/main" id="{02642E6C-BC39-69DB-F20E-3089E4BF62AD}"/>
              </a:ext>
            </a:extLst>
          </p:cNvPr>
          <p:cNvPicPr>
            <a:picLocks noChangeAspect="1"/>
          </p:cNvPicPr>
          <p:nvPr/>
        </p:nvPicPr>
        <p:blipFill rotWithShape="1">
          <a:blip r:embed="rId5">
            <a:extLst>
              <a:ext uri="{28A0092B-C50C-407E-A947-70E740481C1C}">
                <a14:useLocalDpi xmlns:a14="http://schemas.microsoft.com/office/drawing/2010/main" val="0"/>
              </a:ext>
            </a:extLst>
          </a:blip>
          <a:srcRect l="5281" r="5281"/>
          <a:stretch/>
        </p:blipFill>
        <p:spPr>
          <a:xfrm>
            <a:off x="6702552"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27432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Prof. Ted Whisenhunt</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Professor &amp; Chair of 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Summer 2023 Research Stipend</a:t>
            </a:r>
          </a:p>
        </p:txBody>
      </p:sp>
      <p:sp>
        <p:nvSpPr>
          <p:cNvPr id="13" name="TextBox 12">
            <a:extLst>
              <a:ext uri="{FF2B5EF4-FFF2-40B4-BE49-F238E27FC236}">
                <a16:creationId xmlns:a16="http://schemas.microsoft.com/office/drawing/2014/main" id="{EB0585F1-5B99-4674-7917-23E4926430EA}"/>
              </a:ext>
            </a:extLst>
          </p:cNvPr>
          <p:cNvSpPr txBox="1"/>
          <p:nvPr/>
        </p:nvSpPr>
        <p:spPr>
          <a:xfrm>
            <a:off x="6702552"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Alex Barnes</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Asst. Prof. &amp; Chair of Mathematics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Spring 2023 Course Release</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Appalachian College Association Faculty Fellows</a:t>
            </a:r>
          </a:p>
        </p:txBody>
      </p:sp>
      <p:pic>
        <p:nvPicPr>
          <p:cNvPr id="4" name="Audio 3">
            <a:hlinkClick r:id="" action="ppaction://media"/>
            <a:extLst>
              <a:ext uri="{FF2B5EF4-FFF2-40B4-BE49-F238E27FC236}">
                <a16:creationId xmlns:a16="http://schemas.microsoft.com/office/drawing/2014/main" id="{1CC6F3DC-3503-6B48-7BCF-34BE74060C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74358"/>
      </p:ext>
    </p:extLst>
  </p:cSld>
  <p:clrMapOvr>
    <a:masterClrMapping/>
  </p:clrMapOvr>
  <mc:AlternateContent xmlns:mc="http://schemas.openxmlformats.org/markup-compatibility/2006" xmlns:p14="http://schemas.microsoft.com/office/powerpoint/2010/main">
    <mc:Choice Requires="p14">
      <p:transition spd="med" p14:dur="700" advTm="41977">
        <p:fade/>
      </p:transition>
    </mc:Choice>
    <mc:Fallback xmlns="">
      <p:transition spd="med" advTm="41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a:extLst>
              <a:ext uri="{28A0092B-C50C-407E-A947-70E740481C1C}">
                <a14:useLocalDpi xmlns:a14="http://schemas.microsoft.com/office/drawing/2010/main" val="0"/>
              </a:ext>
            </a:extLst>
          </a:blip>
          <a:srcRect l="2486" r="2486"/>
          <a:stretch/>
        </p:blipFill>
        <p:spPr>
          <a:xfrm>
            <a:off x="2743200" y="1828800"/>
            <a:ext cx="2743200" cy="3657600"/>
          </a:xfrm>
          <a:prstGeom prst="rect">
            <a:avLst/>
          </a:prstGeom>
          <a:ln>
            <a:solidFill>
              <a:schemeClr val="tx1"/>
            </a:solidFill>
          </a:ln>
          <a:effectLst/>
        </p:spPr>
      </p:pic>
      <p:pic>
        <p:nvPicPr>
          <p:cNvPr id="10" name="Picture 9">
            <a:extLst>
              <a:ext uri="{FF2B5EF4-FFF2-40B4-BE49-F238E27FC236}">
                <a16:creationId xmlns:a16="http://schemas.microsoft.com/office/drawing/2014/main" id="{02642E6C-BC39-69DB-F20E-3089E4BF62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02552"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27432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Ben Van Dyke</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Asst. Prof. of Psychology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Teaching Track Faculty</a:t>
            </a:r>
          </a:p>
        </p:txBody>
      </p:sp>
      <p:sp>
        <p:nvSpPr>
          <p:cNvPr id="13" name="TextBox 12">
            <a:extLst>
              <a:ext uri="{FF2B5EF4-FFF2-40B4-BE49-F238E27FC236}">
                <a16:creationId xmlns:a16="http://schemas.microsoft.com/office/drawing/2014/main" id="{EB0585F1-5B99-4674-7917-23E4926430EA}"/>
              </a:ext>
            </a:extLst>
          </p:cNvPr>
          <p:cNvSpPr txBox="1"/>
          <p:nvPr/>
        </p:nvSpPr>
        <p:spPr>
          <a:xfrm>
            <a:off x="6702552"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Matt Byron</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Prof. &amp; Chair of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Leadership Track Participant</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Appalachian College Association Teaching &amp; Leadership Institute</a:t>
            </a:r>
          </a:p>
        </p:txBody>
      </p:sp>
      <p:pic>
        <p:nvPicPr>
          <p:cNvPr id="4" name="Audio 3">
            <a:hlinkClick r:id="" action="ppaction://media"/>
            <a:extLst>
              <a:ext uri="{FF2B5EF4-FFF2-40B4-BE49-F238E27FC236}">
                <a16:creationId xmlns:a16="http://schemas.microsoft.com/office/drawing/2014/main" id="{FE445158-755F-817E-748B-45ACB75A72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4104780"/>
      </p:ext>
    </p:extLst>
  </p:cSld>
  <p:clrMapOvr>
    <a:masterClrMapping/>
  </p:clrMapOvr>
  <mc:AlternateContent xmlns:mc="http://schemas.openxmlformats.org/markup-compatibility/2006" xmlns:p14="http://schemas.microsoft.com/office/powerpoint/2010/main">
    <mc:Choice Requires="p14">
      <p:transition spd="med" p14:dur="700" advTm="44620">
        <p:fade/>
      </p:transition>
    </mc:Choice>
    <mc:Fallback xmlns="">
      <p:transition spd="med" advTm="44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a:extLst>
              <a:ext uri="{28A0092B-C50C-407E-A947-70E740481C1C}">
                <a14:useLocalDpi xmlns:a14="http://schemas.microsoft.com/office/drawing/2010/main" val="0"/>
              </a:ext>
            </a:extLst>
          </a:blip>
          <a:srcRect l="4907" r="4907"/>
          <a:stretch/>
        </p:blipFill>
        <p:spPr>
          <a:xfrm>
            <a:off x="2743200" y="1828800"/>
            <a:ext cx="2743200" cy="3657600"/>
          </a:xfrm>
          <a:prstGeom prst="rect">
            <a:avLst/>
          </a:prstGeom>
          <a:ln>
            <a:solidFill>
              <a:schemeClr val="tx1"/>
            </a:solidFill>
          </a:ln>
          <a:effectLst/>
        </p:spPr>
      </p:pic>
      <p:pic>
        <p:nvPicPr>
          <p:cNvPr id="10" name="Picture 9">
            <a:extLst>
              <a:ext uri="{FF2B5EF4-FFF2-40B4-BE49-F238E27FC236}">
                <a16:creationId xmlns:a16="http://schemas.microsoft.com/office/drawing/2014/main" id="{02642E6C-BC39-69DB-F20E-3089E4BF62AD}"/>
              </a:ext>
            </a:extLst>
          </p:cNvPr>
          <p:cNvPicPr>
            <a:picLocks noChangeAspect="1"/>
          </p:cNvPicPr>
          <p:nvPr/>
        </p:nvPicPr>
        <p:blipFill>
          <a:blip r:embed="rId5" cstate="print">
            <a:extLst>
              <a:ext uri="{28A0092B-C50C-407E-A947-70E740481C1C}">
                <a14:useLocalDpi xmlns:a14="http://schemas.microsoft.com/office/drawing/2010/main" val="0"/>
              </a:ext>
            </a:extLst>
          </a:blip>
          <a:srcRect l="12515" r="12515"/>
          <a:stretch/>
        </p:blipFill>
        <p:spPr>
          <a:xfrm>
            <a:off x="6702552"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27432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Drew L. Van Horn</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President</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ACA Executive Committee</a:t>
            </a:r>
          </a:p>
        </p:txBody>
      </p:sp>
      <p:sp>
        <p:nvSpPr>
          <p:cNvPr id="13" name="TextBox 12">
            <a:extLst>
              <a:ext uri="{FF2B5EF4-FFF2-40B4-BE49-F238E27FC236}">
                <a16:creationId xmlns:a16="http://schemas.microsoft.com/office/drawing/2014/main" id="{EB0585F1-5B99-4674-7917-23E4926430EA}"/>
              </a:ext>
            </a:extLst>
          </p:cNvPr>
          <p:cNvSpPr txBox="1"/>
          <p:nvPr/>
        </p:nvSpPr>
        <p:spPr>
          <a:xfrm>
            <a:off x="6702552"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Jason A. Pierce</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Provost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ACA Executive Committee</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Appalachian College Association Executive Committee</a:t>
            </a:r>
          </a:p>
        </p:txBody>
      </p:sp>
      <p:pic>
        <p:nvPicPr>
          <p:cNvPr id="4" name="Audio 3">
            <a:hlinkClick r:id="" action="ppaction://media"/>
            <a:extLst>
              <a:ext uri="{FF2B5EF4-FFF2-40B4-BE49-F238E27FC236}">
                <a16:creationId xmlns:a16="http://schemas.microsoft.com/office/drawing/2014/main" id="{6D29F341-E22E-9961-E0A5-F3B88FC95B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4255900"/>
      </p:ext>
    </p:extLst>
  </p:cSld>
  <p:clrMapOvr>
    <a:masterClrMapping/>
  </p:clrMapOvr>
  <mc:AlternateContent xmlns:mc="http://schemas.openxmlformats.org/markup-compatibility/2006" xmlns:p14="http://schemas.microsoft.com/office/powerpoint/2010/main">
    <mc:Choice Requires="p14">
      <p:transition spd="med" p14:dur="700" advTm="25601">
        <p:fade/>
      </p:transition>
    </mc:Choice>
    <mc:Fallback xmlns="">
      <p:transition spd="med" advTm="25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a:extLst>
              <a:ext uri="{28A0092B-C50C-407E-A947-70E740481C1C}">
                <a14:useLocalDpi xmlns:a14="http://schemas.microsoft.com/office/drawing/2010/main" val="0"/>
              </a:ext>
            </a:extLst>
          </a:blip>
          <a:srcRect l="68" r="68"/>
          <a:stretch/>
        </p:blipFill>
        <p:spPr>
          <a:xfrm>
            <a:off x="2743200" y="1828800"/>
            <a:ext cx="2743200" cy="3657600"/>
          </a:xfrm>
          <a:prstGeom prst="rect">
            <a:avLst/>
          </a:prstGeom>
          <a:ln>
            <a:solidFill>
              <a:schemeClr val="tx1"/>
            </a:solidFill>
          </a:ln>
          <a:effectLst/>
        </p:spPr>
      </p:pic>
      <p:pic>
        <p:nvPicPr>
          <p:cNvPr id="10" name="Picture 9">
            <a:extLst>
              <a:ext uri="{FF2B5EF4-FFF2-40B4-BE49-F238E27FC236}">
                <a16:creationId xmlns:a16="http://schemas.microsoft.com/office/drawing/2014/main" id="{02642E6C-BC39-69DB-F20E-3089E4BF62AD}"/>
              </a:ext>
            </a:extLst>
          </p:cNvPr>
          <p:cNvPicPr>
            <a:picLocks noChangeAspect="1"/>
          </p:cNvPicPr>
          <p:nvPr/>
        </p:nvPicPr>
        <p:blipFill>
          <a:blip r:embed="rId5" cstate="print">
            <a:extLst>
              <a:ext uri="{28A0092B-C50C-407E-A947-70E740481C1C}">
                <a14:useLocalDpi xmlns:a14="http://schemas.microsoft.com/office/drawing/2010/main" val="0"/>
              </a:ext>
            </a:extLst>
          </a:blip>
          <a:srcRect l="12515" r="12515"/>
          <a:stretch/>
        </p:blipFill>
        <p:spPr>
          <a:xfrm>
            <a:off x="6702552"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27432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Chris Lay</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Asst. Prof. of Philosophy</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New Currents in Teaching Philos.</a:t>
            </a:r>
          </a:p>
        </p:txBody>
      </p:sp>
      <p:sp>
        <p:nvSpPr>
          <p:cNvPr id="13" name="TextBox 12">
            <a:extLst>
              <a:ext uri="{FF2B5EF4-FFF2-40B4-BE49-F238E27FC236}">
                <a16:creationId xmlns:a16="http://schemas.microsoft.com/office/drawing/2014/main" id="{EB0585F1-5B99-4674-7917-23E4926430EA}"/>
              </a:ext>
            </a:extLst>
          </p:cNvPr>
          <p:cNvSpPr txBox="1"/>
          <p:nvPr/>
        </p:nvSpPr>
        <p:spPr>
          <a:xfrm>
            <a:off x="6702552"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Dr. Jason A. Pierce</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Provost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CIC Vocation &amp; Mission Institute</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Council of Independent Colleges</a:t>
            </a:r>
          </a:p>
        </p:txBody>
      </p:sp>
      <p:pic>
        <p:nvPicPr>
          <p:cNvPr id="4" name="Audio 3">
            <a:hlinkClick r:id="" action="ppaction://media"/>
            <a:extLst>
              <a:ext uri="{FF2B5EF4-FFF2-40B4-BE49-F238E27FC236}">
                <a16:creationId xmlns:a16="http://schemas.microsoft.com/office/drawing/2014/main" id="{C2DE3B6A-0687-933C-2DCE-405BD4946D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1320013"/>
      </p:ext>
    </p:extLst>
  </p:cSld>
  <p:clrMapOvr>
    <a:masterClrMapping/>
  </p:clrMapOvr>
  <mc:AlternateContent xmlns:mc="http://schemas.openxmlformats.org/markup-compatibility/2006" xmlns:p14="http://schemas.microsoft.com/office/powerpoint/2010/main">
    <mc:Choice Requires="p14">
      <p:transition spd="med" p14:dur="700" advTm="27077">
        <p:fade/>
      </p:transition>
    </mc:Choice>
    <mc:Fallback xmlns="">
      <p:transition spd="med" advTm="27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A5E09-CBE2-92A2-8487-2780E03A2709}"/>
              </a:ext>
            </a:extLst>
          </p:cNvPr>
          <p:cNvSpPr txBox="1"/>
          <p:nvPr/>
        </p:nvSpPr>
        <p:spPr>
          <a:xfrm>
            <a:off x="4156751" y="457200"/>
            <a:ext cx="3878498" cy="646331"/>
          </a:xfrm>
          <a:prstGeom prst="rect">
            <a:avLst/>
          </a:prstGeom>
          <a:noFill/>
        </p:spPr>
        <p:txBody>
          <a:bodyPr wrap="none" rtlCol="0">
            <a:spAutoFit/>
          </a:bodyPr>
          <a:lstStyle/>
          <a:p>
            <a:r>
              <a:rPr lang="en-US" sz="3600" dirty="0"/>
              <a:t>Student Persistence</a:t>
            </a:r>
          </a:p>
        </p:txBody>
      </p:sp>
      <p:pic>
        <p:nvPicPr>
          <p:cNvPr id="4" name="Picture 3">
            <a:extLst>
              <a:ext uri="{FF2B5EF4-FFF2-40B4-BE49-F238E27FC236}">
                <a16:creationId xmlns:a16="http://schemas.microsoft.com/office/drawing/2014/main" id="{8F0EA16A-3692-F084-A7BF-B3F91ECFD350}"/>
              </a:ext>
            </a:extLst>
          </p:cNvPr>
          <p:cNvPicPr>
            <a:picLocks noChangeAspect="1"/>
          </p:cNvPicPr>
          <p:nvPr/>
        </p:nvPicPr>
        <p:blipFill>
          <a:blip r:embed="rId4"/>
          <a:stretch>
            <a:fillRect/>
          </a:stretch>
        </p:blipFill>
        <p:spPr>
          <a:xfrm>
            <a:off x="304800" y="1038209"/>
            <a:ext cx="4584589" cy="2755631"/>
          </a:xfrm>
          <a:prstGeom prst="rect">
            <a:avLst/>
          </a:prstGeom>
        </p:spPr>
      </p:pic>
      <p:pic>
        <p:nvPicPr>
          <p:cNvPr id="5" name="Picture 4">
            <a:extLst>
              <a:ext uri="{FF2B5EF4-FFF2-40B4-BE49-F238E27FC236}">
                <a16:creationId xmlns:a16="http://schemas.microsoft.com/office/drawing/2014/main" id="{F8DCBF55-6755-0582-91B4-6C77FD987145}"/>
              </a:ext>
            </a:extLst>
          </p:cNvPr>
          <p:cNvPicPr>
            <a:picLocks noChangeAspect="1"/>
          </p:cNvPicPr>
          <p:nvPr/>
        </p:nvPicPr>
        <p:blipFill>
          <a:blip r:embed="rId5"/>
          <a:stretch>
            <a:fillRect/>
          </a:stretch>
        </p:blipFill>
        <p:spPr>
          <a:xfrm>
            <a:off x="6934200" y="1041619"/>
            <a:ext cx="4584589" cy="2755631"/>
          </a:xfrm>
          <a:prstGeom prst="rect">
            <a:avLst/>
          </a:prstGeom>
        </p:spPr>
      </p:pic>
      <p:pic>
        <p:nvPicPr>
          <p:cNvPr id="6" name="Picture 5">
            <a:extLst>
              <a:ext uri="{FF2B5EF4-FFF2-40B4-BE49-F238E27FC236}">
                <a16:creationId xmlns:a16="http://schemas.microsoft.com/office/drawing/2014/main" id="{DF16CE18-6F47-0A53-61CF-A816BA7E0756}"/>
              </a:ext>
            </a:extLst>
          </p:cNvPr>
          <p:cNvPicPr>
            <a:picLocks noChangeAspect="1"/>
          </p:cNvPicPr>
          <p:nvPr/>
        </p:nvPicPr>
        <p:blipFill>
          <a:blip r:embed="rId6"/>
          <a:stretch>
            <a:fillRect/>
          </a:stretch>
        </p:blipFill>
        <p:spPr>
          <a:xfrm>
            <a:off x="3803705" y="3793840"/>
            <a:ext cx="4584589" cy="2755631"/>
          </a:xfrm>
          <a:prstGeom prst="rect">
            <a:avLst/>
          </a:prstGeom>
        </p:spPr>
      </p:pic>
      <p:pic>
        <p:nvPicPr>
          <p:cNvPr id="8" name="Audio 7">
            <a:hlinkClick r:id="" action="ppaction://media"/>
            <a:extLst>
              <a:ext uri="{FF2B5EF4-FFF2-40B4-BE49-F238E27FC236}">
                <a16:creationId xmlns:a16="http://schemas.microsoft.com/office/drawing/2014/main" id="{849903A6-50EB-0CE1-EFEC-4E5C533B21F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4720437"/>
      </p:ext>
    </p:extLst>
  </p:cSld>
  <p:clrMapOvr>
    <a:masterClrMapping/>
  </p:clrMapOvr>
  <mc:AlternateContent xmlns:mc="http://schemas.openxmlformats.org/markup-compatibility/2006" xmlns:p14="http://schemas.microsoft.com/office/powerpoint/2010/main">
    <mc:Choice Requires="p14">
      <p:transition spd="slow" p14:dur="2000" advTm="109975"/>
    </mc:Choice>
    <mc:Fallback xmlns="">
      <p:transition spd="slow" advTm="10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66900" y="2644170"/>
            <a:ext cx="8458200" cy="156966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Diversity, Equity and Inclusion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Baskerville Old Face" panose="02020602080505020303" pitchFamily="18" charset="0"/>
              </a:rPr>
              <a:t>Initiatives Update</a:t>
            </a:r>
            <a:endParaRPr kumimoji="0" lang="en-US" sz="32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endParaRPr>
          </a:p>
        </p:txBody>
      </p:sp>
      <p:pic>
        <p:nvPicPr>
          <p:cNvPr id="5" name="Audio 4">
            <a:hlinkClick r:id="" action="ppaction://media"/>
            <a:extLst>
              <a:ext uri="{FF2B5EF4-FFF2-40B4-BE49-F238E27FC236}">
                <a16:creationId xmlns:a16="http://schemas.microsoft.com/office/drawing/2014/main" id="{AA779C6A-CCE7-4EAA-DCF0-2BB938CC13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2515491"/>
      </p:ext>
    </p:extLst>
  </p:cSld>
  <p:clrMapOvr>
    <a:masterClrMapping/>
  </p:clrMapOvr>
  <mc:AlternateContent xmlns:mc="http://schemas.openxmlformats.org/markup-compatibility/2006" xmlns:p14="http://schemas.microsoft.com/office/powerpoint/2010/main">
    <mc:Choice Requires="p14">
      <p:transition spd="slow" p14:dur="2000" advTm="88094"/>
    </mc:Choice>
    <mc:Fallback xmlns="">
      <p:transition spd="slow" advTm="8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68476D-AE29-B767-CA4B-8DC895F516CC}"/>
              </a:ext>
            </a:extLst>
          </p:cNvPr>
          <p:cNvSpPr txBox="1"/>
          <p:nvPr/>
        </p:nvSpPr>
        <p:spPr>
          <a:xfrm>
            <a:off x="533400" y="152400"/>
            <a:ext cx="11353800" cy="6027932"/>
          </a:xfrm>
          <a:prstGeom prst="rect">
            <a:avLst/>
          </a:prstGeom>
          <a:noFill/>
        </p:spPr>
        <p:txBody>
          <a:bodyPr wrap="square">
            <a:spAutoFit/>
          </a:bodyPr>
          <a:lstStyle/>
          <a:p>
            <a:pPr marL="0" marR="0">
              <a:lnSpc>
                <a:spcPct val="107000"/>
              </a:lnSpc>
              <a:spcBef>
                <a:spcPts val="200"/>
              </a:spcBef>
              <a:spcAft>
                <a:spcPts val="0"/>
              </a:spcAft>
            </a:pPr>
            <a:r>
              <a:rPr lang="en-US" sz="20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INITIATIVE I </a:t>
            </a:r>
            <a:endParaRPr lang="en-US" sz="2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1 </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establishes a singular position within the administration that facilitates the advancement of DEI initiatives through the construction and implementation of policy.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a:t>
            </a:r>
            <a:r>
              <a:rPr lang="en-US" sz="1800" b="1" dirty="0">
                <a:solidFill>
                  <a:srgbClr val="7030A0"/>
                </a:solidFill>
                <a:effectLst/>
                <a:latin typeface="Segoe UI" panose="020B0502040204020203" pitchFamily="34" charset="0"/>
                <a:ea typeface="Calibri" panose="020F0502020204030204" pitchFamily="34" charset="0"/>
              </a:rPr>
              <a:t>. DEI responsibilities are a part of the duties of the Associate Vice President for Policy and Compliance and College Ombuds.</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2 </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establishes a standing committee that represents the entire campus community. The standing committee maintains an advisory role regarding DEI-centric concerns across campus</a:t>
            </a:r>
            <a:r>
              <a:rPr lang="en-US" sz="1800" dirty="0">
                <a:effectLst/>
                <a:latin typeface="Segoe UI" panose="020B0502040204020203" pitchFamily="34" charset="0"/>
                <a:ea typeface="Calibri" panose="020F0502020204030204" pitchFamily="34" charset="0"/>
              </a:rPr>
              <a:t>. </a:t>
            </a: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a:t>
            </a:r>
            <a:r>
              <a:rPr lang="en-US" sz="1800" b="1" dirty="0">
                <a:solidFill>
                  <a:srgbClr val="7030A0"/>
                </a:solidFill>
                <a:effectLst/>
                <a:latin typeface="Segoe UI" panose="020B0502040204020203" pitchFamily="34" charset="0"/>
                <a:ea typeface="Calibri" panose="020F0502020204030204" pitchFamily="34" charset="0"/>
              </a:rPr>
              <a:t>. Committee represents a cross-section of campus, including traditionally marginalized groups and includes students, staff, and faculty.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3</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establishes, maintains, and regularly updates human resource policies that actively recruit candidates from any community. The policies are constructed, maintained, and enforced by the current HR team in concert with the DEIC.</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a:t>
            </a:r>
            <a:r>
              <a:rPr lang="en-US" sz="1800" b="1" dirty="0">
                <a:solidFill>
                  <a:srgbClr val="7030A0"/>
                </a:solidFill>
                <a:effectLst/>
                <a:latin typeface="Segoe UI" panose="020B0502040204020203" pitchFamily="34" charset="0"/>
                <a:ea typeface="Calibri" panose="020F0502020204030204" pitchFamily="34" charset="0"/>
              </a:rPr>
              <a:t>. Director of Human Resources was added to the DEI Committee. Non-Discrimination Policy approved. Process to make a complaint under the Non-Discrimination Policy is in progress. Revision of the Employee Code of Conduct is in progress.</a:t>
            </a:r>
            <a:endParaRPr lang="en-US" sz="1800" dirty="0">
              <a:effectLst/>
              <a:latin typeface="Segoe UI" panose="020B0502040204020203" pitchFamily="34" charset="0"/>
              <a:ea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5F7842E1-CFFB-FAED-D50A-50CCDE023F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9206287"/>
      </p:ext>
    </p:extLst>
  </p:cSld>
  <p:clrMapOvr>
    <a:masterClrMapping/>
  </p:clrMapOvr>
  <mc:AlternateContent xmlns:mc="http://schemas.openxmlformats.org/markup-compatibility/2006" xmlns:p14="http://schemas.microsoft.com/office/powerpoint/2010/main">
    <mc:Choice Requires="p14">
      <p:transition spd="slow" p14:dur="2000" advTm="120208"/>
    </mc:Choice>
    <mc:Fallback xmlns="">
      <p:transition spd="slow" advTm="12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3F3951-4481-4D39-E2D0-A87170F20C59}"/>
              </a:ext>
            </a:extLst>
          </p:cNvPr>
          <p:cNvSpPr txBox="1"/>
          <p:nvPr/>
        </p:nvSpPr>
        <p:spPr>
          <a:xfrm>
            <a:off x="533400" y="914400"/>
            <a:ext cx="11277600" cy="5442131"/>
          </a:xfrm>
          <a:prstGeom prst="rect">
            <a:avLst/>
          </a:prstGeom>
          <a:noFill/>
        </p:spPr>
        <p:txBody>
          <a:bodyPr wrap="square">
            <a:spAutoFit/>
          </a:bodyPr>
          <a:lstStyle/>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4</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maintains its current system for reporting incidents of discrimination and harassment. The system and its protocols are regularly advertised across campus platforms at least once per semester. Protocols are established for investigating and responding to such reports while ensuring the safety of the claimant.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a:t>
            </a:r>
            <a:r>
              <a:rPr lang="en-US" sz="1800" b="1" dirty="0">
                <a:solidFill>
                  <a:srgbClr val="7030A0"/>
                </a:solidFill>
                <a:effectLst/>
                <a:latin typeface="Segoe UI" panose="020B0502040204020203" pitchFamily="34" charset="0"/>
                <a:ea typeface="Calibri" panose="020F0502020204030204" pitchFamily="34" charset="0"/>
              </a:rPr>
              <a:t>. Committee developed materials to advertise existing systems and options for reporting harassment and discrimination. An option is available to categorize an incident as discrimination and/or harassment in reporting a General Student Complaint. Implement Fall 2023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5</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dedicates a day every academic year to training on DEI. Coordinated by the DEIC, the annual training includes lectures, activities, and workshops led by premier professionals and academics who work directly with DEI initiatives. Trainings are made available and recommended for all YHC community members, and are constructed to cater to faculty, students, and staff. YHC utilizes its relationship with Gallagher Risk Control to implement its DEI training programs.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 </a:t>
            </a:r>
            <a:r>
              <a:rPr lang="en-US" sz="1800" b="1" dirty="0">
                <a:solidFill>
                  <a:srgbClr val="7030A0"/>
                </a:solidFill>
                <a:effectLst/>
                <a:latin typeface="Segoe UI" panose="020B0502040204020203" pitchFamily="34" charset="0"/>
                <a:ea typeface="Calibri" panose="020F0502020204030204" pitchFamily="34" charset="0"/>
              </a:rPr>
              <a:t>(Phase 1)- Optional DEI training was offered Fall 2023. Committee will discuss how to improve participation among employees and explore risk reduction benefits for institution if employee participation rate is higher.</a:t>
            </a:r>
            <a:endParaRPr lang="en-US" sz="1800" dirty="0">
              <a:effectLst/>
              <a:latin typeface="Segoe UI" panose="020B0502040204020203" pitchFamily="34" charset="0"/>
              <a:ea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ED0179C5-65D6-4E0D-D167-8DBCEFF10E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2782254"/>
      </p:ext>
    </p:extLst>
  </p:cSld>
  <p:clrMapOvr>
    <a:masterClrMapping/>
  </p:clrMapOvr>
  <mc:AlternateContent xmlns:mc="http://schemas.openxmlformats.org/markup-compatibility/2006" xmlns:p14="http://schemas.microsoft.com/office/powerpoint/2010/main">
    <mc:Choice Requires="p14">
      <p:transition spd="slow" p14:dur="2000" advTm="156270"/>
    </mc:Choice>
    <mc:Fallback xmlns="">
      <p:transition spd="slow" advTm="15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810000" y="1219200"/>
            <a:ext cx="4572000" cy="1676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t>   </a:t>
            </a: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endParaRPr>
          </a:p>
        </p:txBody>
      </p:sp>
      <p:sp>
        <p:nvSpPr>
          <p:cNvPr id="5" name="Rectangle 4"/>
          <p:cNvSpPr/>
          <p:nvPr/>
        </p:nvSpPr>
        <p:spPr>
          <a:xfrm>
            <a:off x="1526573" y="591740"/>
            <a:ext cx="8458200" cy="76944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Trustees</a:t>
            </a:r>
          </a:p>
        </p:txBody>
      </p:sp>
      <p:pic>
        <p:nvPicPr>
          <p:cNvPr id="4" name="Picture 3">
            <a:extLst>
              <a:ext uri="{FF2B5EF4-FFF2-40B4-BE49-F238E27FC236}">
                <a16:creationId xmlns:a16="http://schemas.microsoft.com/office/drawing/2014/main" id="{19F3735C-BF0F-8346-0859-AB046A6A33AC}"/>
              </a:ext>
            </a:extLst>
          </p:cNvPr>
          <p:cNvPicPr>
            <a:picLocks noChangeAspect="1"/>
          </p:cNvPicPr>
          <p:nvPr/>
        </p:nvPicPr>
        <p:blipFill>
          <a:blip r:embed="rId6"/>
          <a:stretch>
            <a:fillRect/>
          </a:stretch>
        </p:blipFill>
        <p:spPr>
          <a:xfrm>
            <a:off x="990600" y="2057399"/>
            <a:ext cx="1696791" cy="2331325"/>
          </a:xfrm>
          <a:prstGeom prst="rect">
            <a:avLst/>
          </a:prstGeom>
        </p:spPr>
      </p:pic>
      <p:sp>
        <p:nvSpPr>
          <p:cNvPr id="7" name="TextBox 6">
            <a:extLst>
              <a:ext uri="{FF2B5EF4-FFF2-40B4-BE49-F238E27FC236}">
                <a16:creationId xmlns:a16="http://schemas.microsoft.com/office/drawing/2014/main" id="{83A0D627-5ABD-3441-D453-3773CE47BE4F}"/>
              </a:ext>
            </a:extLst>
          </p:cNvPr>
          <p:cNvSpPr txBox="1"/>
          <p:nvPr/>
        </p:nvSpPr>
        <p:spPr>
          <a:xfrm>
            <a:off x="515178" y="4572000"/>
            <a:ext cx="275647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Andrew C. Pourchier ‘98</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D177987-30DE-1AF4-3D38-A7A793A2C610}"/>
              </a:ext>
            </a:extLst>
          </p:cNvPr>
          <p:cNvPicPr>
            <a:picLocks noChangeAspect="1"/>
          </p:cNvPicPr>
          <p:nvPr/>
        </p:nvPicPr>
        <p:blipFill>
          <a:blip r:embed="rId7"/>
          <a:stretch>
            <a:fillRect/>
          </a:stretch>
        </p:blipFill>
        <p:spPr>
          <a:xfrm>
            <a:off x="3053260" y="2039412"/>
            <a:ext cx="2209520" cy="2320991"/>
          </a:xfrm>
          <a:prstGeom prst="rect">
            <a:avLst/>
          </a:prstGeom>
        </p:spPr>
      </p:pic>
      <p:sp>
        <p:nvSpPr>
          <p:cNvPr id="9" name="TextBox 8">
            <a:extLst>
              <a:ext uri="{FF2B5EF4-FFF2-40B4-BE49-F238E27FC236}">
                <a16:creationId xmlns:a16="http://schemas.microsoft.com/office/drawing/2014/main" id="{17108A3D-A5AA-A226-A5AB-61A0EAE0AA6F}"/>
              </a:ext>
            </a:extLst>
          </p:cNvPr>
          <p:cNvSpPr txBox="1"/>
          <p:nvPr/>
        </p:nvSpPr>
        <p:spPr>
          <a:xfrm>
            <a:off x="3518472" y="4572000"/>
            <a:ext cx="1279096"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 Deas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5986386-989C-ADCC-5E7C-70F17B0DE3E7}"/>
              </a:ext>
            </a:extLst>
          </p:cNvPr>
          <p:cNvPicPr>
            <a:picLocks noChangeAspect="1"/>
          </p:cNvPicPr>
          <p:nvPr/>
        </p:nvPicPr>
        <p:blipFill>
          <a:blip r:embed="rId8"/>
          <a:stretch>
            <a:fillRect/>
          </a:stretch>
        </p:blipFill>
        <p:spPr>
          <a:xfrm>
            <a:off x="5715000" y="1988641"/>
            <a:ext cx="1967101" cy="2456430"/>
          </a:xfrm>
          <a:prstGeom prst="rect">
            <a:avLst/>
          </a:prstGeom>
        </p:spPr>
      </p:pic>
      <p:sp>
        <p:nvSpPr>
          <p:cNvPr id="12" name="TextBox 11">
            <a:extLst>
              <a:ext uri="{FF2B5EF4-FFF2-40B4-BE49-F238E27FC236}">
                <a16:creationId xmlns:a16="http://schemas.microsoft.com/office/drawing/2014/main" id="{5A75677F-AA03-411D-CEBB-DABC6262E375}"/>
              </a:ext>
            </a:extLst>
          </p:cNvPr>
          <p:cNvSpPr txBox="1"/>
          <p:nvPr/>
        </p:nvSpPr>
        <p:spPr>
          <a:xfrm>
            <a:off x="5755673" y="4572000"/>
            <a:ext cx="236128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Jared Downs ‘96</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061FEE5-60E1-2D27-8C11-806AE96323A0}"/>
              </a:ext>
            </a:extLst>
          </p:cNvPr>
          <p:cNvPicPr>
            <a:picLocks noChangeAspect="1"/>
          </p:cNvPicPr>
          <p:nvPr/>
        </p:nvPicPr>
        <p:blipFill rotWithShape="1">
          <a:blip r:embed="rId9"/>
          <a:srcRect l="29365" t="7231" r="14939" b="53276"/>
          <a:stretch/>
        </p:blipFill>
        <p:spPr>
          <a:xfrm>
            <a:off x="8134321" y="1988639"/>
            <a:ext cx="2111254" cy="2456431"/>
          </a:xfrm>
          <a:prstGeom prst="rect">
            <a:avLst/>
          </a:prstGeom>
        </p:spPr>
      </p:pic>
      <p:sp>
        <p:nvSpPr>
          <p:cNvPr id="3" name="TextBox 2">
            <a:extLst>
              <a:ext uri="{FF2B5EF4-FFF2-40B4-BE49-F238E27FC236}">
                <a16:creationId xmlns:a16="http://schemas.microsoft.com/office/drawing/2014/main" id="{91BC0C30-0760-CC54-DAF1-9013691C9427}"/>
              </a:ext>
            </a:extLst>
          </p:cNvPr>
          <p:cNvSpPr txBox="1"/>
          <p:nvPr/>
        </p:nvSpPr>
        <p:spPr>
          <a:xfrm>
            <a:off x="8382000" y="4572000"/>
            <a:ext cx="236128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Ketrina</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Mitchell</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D05FB1BC-2324-0924-2EB5-634F587FD02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037354"/>
      </p:ext>
    </p:extLst>
  </p:cSld>
  <p:clrMapOvr>
    <a:masterClrMapping/>
  </p:clrMapOvr>
  <mc:AlternateContent xmlns:mc="http://schemas.openxmlformats.org/markup-compatibility/2006" xmlns:p14="http://schemas.microsoft.com/office/powerpoint/2010/main">
    <mc:Choice Requires="p14">
      <p:transition spd="slow" p14:dur="2000" advTm="77999"/>
    </mc:Choice>
    <mc:Fallback xmlns="">
      <p:transition spd="slow" advTm="7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42FDB-DA5B-2A35-B252-946034680D64}"/>
              </a:ext>
            </a:extLst>
          </p:cNvPr>
          <p:cNvSpPr txBox="1"/>
          <p:nvPr/>
        </p:nvSpPr>
        <p:spPr>
          <a:xfrm>
            <a:off x="304800" y="685800"/>
            <a:ext cx="11658600" cy="4919424"/>
          </a:xfrm>
          <a:prstGeom prst="rect">
            <a:avLst/>
          </a:prstGeom>
          <a:noFill/>
        </p:spPr>
        <p:txBody>
          <a:bodyPr wrap="square">
            <a:spAutoFit/>
          </a:bodyPr>
          <a:lstStyle/>
          <a:p>
            <a:pPr marL="0" marR="0">
              <a:lnSpc>
                <a:spcPct val="107000"/>
              </a:lnSpc>
              <a:spcBef>
                <a:spcPts val="200"/>
              </a:spcBef>
              <a:spcAft>
                <a:spcPts val="0"/>
              </a:spcAft>
            </a:pPr>
            <a:r>
              <a:rPr lang="en-US" sz="20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INITIATIVE II</a:t>
            </a:r>
            <a:endParaRPr lang="en-US" sz="2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1</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maintains its current system for reporting incidents of discrimination and harassment. The system and its protocols are regularly advertised across campus platforms at least once per semester. Protocols are established for investigating and responding to such reports while ensuring the safety of the claimant.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highlight>
                  <a:srgbClr val="FFFF00"/>
                </a:highlight>
                <a:latin typeface="Segoe UI" panose="020B0502040204020203" pitchFamily="34" charset="0"/>
                <a:ea typeface="Calibri" panose="020F0502020204030204" pitchFamily="34" charset="0"/>
              </a:rPr>
              <a:t>Status:  Completed</a:t>
            </a:r>
            <a:r>
              <a:rPr lang="en-US" sz="1800" b="1" dirty="0">
                <a:solidFill>
                  <a:srgbClr val="7030A0"/>
                </a:solidFill>
                <a:effectLst/>
                <a:latin typeface="Segoe UI" panose="020B0502040204020203" pitchFamily="34" charset="0"/>
                <a:ea typeface="Calibri" panose="020F0502020204030204" pitchFamily="34" charset="0"/>
              </a:rPr>
              <a:t>.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dirty="0">
                <a:solidFill>
                  <a:srgbClr val="7030A0"/>
                </a:solidFill>
                <a:effectLst/>
                <a:latin typeface="Segoe UI" panose="020B0502040204020203" pitchFamily="34" charset="0"/>
                <a:ea typeface="Calibri" panose="020F0502020204030204" pitchFamily="34" charset="0"/>
              </a:rPr>
              <a:t> </a:t>
            </a: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2</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YHC establishes supplementary positions among existing employees to support the current HR employee designated to address both employee and student related DEI initiatives.</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7030A0"/>
                </a:solidFill>
                <a:effectLst/>
                <a:latin typeface="Segoe UI" panose="020B0502040204020203" pitchFamily="34" charset="0"/>
                <a:ea typeface="Calibri" panose="020F0502020204030204" pitchFamily="34" charset="0"/>
              </a:rPr>
              <a:t>Status: On Hold. Additional positions are not currently under discussion. </a:t>
            </a:r>
            <a:endParaRPr lang="en-US" sz="1800" dirty="0">
              <a:effectLst/>
              <a:latin typeface="Segoe UI" panose="020B0502040204020203" pitchFamily="34" charset="0"/>
              <a:ea typeface="Calibri" panose="020F0502020204030204" pitchFamily="34" charset="0"/>
            </a:endParaRPr>
          </a:p>
          <a:p>
            <a:pPr marL="0" marR="0">
              <a:lnSpc>
                <a:spcPct val="107000"/>
              </a:lnSpc>
              <a:spcBef>
                <a:spcPts val="200"/>
              </a:spcBef>
              <a:spcAft>
                <a:spcPts val="0"/>
              </a:spcAft>
            </a:pPr>
            <a:r>
              <a:rPr lang="en-US" sz="1800" b="1" dirty="0">
                <a:solidFill>
                  <a:srgbClr val="7030A0"/>
                </a:solidFill>
                <a:effectLst/>
                <a:latin typeface="Calibri Light" panose="020F0302020204030204" pitchFamily="34" charset="0"/>
                <a:ea typeface="Times New Roman" panose="02020603050405020304" pitchFamily="18" charset="0"/>
                <a:cs typeface="Times New Roman" panose="02020603050405020304" pitchFamily="18" charset="0"/>
              </a:rPr>
              <a:t>Goal 3</a:t>
            </a:r>
            <a:endPar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800"/>
              </a:spcAft>
            </a:pPr>
            <a:r>
              <a:rPr lang="en-US" sz="1800" i="1" dirty="0">
                <a:effectLst/>
                <a:latin typeface="Segoe UI" panose="020B0502040204020203" pitchFamily="34" charset="0"/>
                <a:ea typeface="Calibri" panose="020F0502020204030204" pitchFamily="34" charset="0"/>
              </a:rPr>
              <a:t>Sustainable Practice: Retain bathroom signage that has already been changed but make no additional changes to single-stall restrooms throughout the remainder of campus. </a:t>
            </a:r>
            <a:endParaRPr lang="en-US" i="1" dirty="0">
              <a:latin typeface="Segoe UI" panose="020B0502040204020203" pitchFamily="34" charset="0"/>
              <a:ea typeface="Calibri" panose="020F0502020204030204" pitchFamily="34" charset="0"/>
            </a:endParaRPr>
          </a:p>
          <a:p>
            <a:pPr marR="0" lvl="0">
              <a:lnSpc>
                <a:spcPct val="107000"/>
              </a:lnSpc>
              <a:spcBef>
                <a:spcPts val="0"/>
              </a:spcBef>
              <a:spcAft>
                <a:spcPts val="800"/>
              </a:spcAft>
            </a:pPr>
            <a:r>
              <a:rPr lang="en-US" sz="1800" b="1" dirty="0">
                <a:solidFill>
                  <a:srgbClr val="7030A0"/>
                </a:solidFill>
                <a:effectLst/>
                <a:latin typeface="Segoe UI" panose="020B0502040204020203" pitchFamily="34" charset="0"/>
                <a:ea typeface="Calibri" panose="020F0502020204030204" pitchFamily="34" charset="0"/>
              </a:rPr>
              <a:t>Status:  On Hold. This may intersect with New Title IX rules and direct the institution’s next steps. </a:t>
            </a:r>
            <a:endParaRPr lang="en-US" sz="1800" dirty="0">
              <a:effectLst/>
              <a:latin typeface="Segoe UI" panose="020B0502040204020203" pitchFamily="34" charset="0"/>
              <a:ea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0B4B5E03-BDEB-9431-C1D0-2D0759464D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5828105"/>
      </p:ext>
    </p:extLst>
  </p:cSld>
  <p:clrMapOvr>
    <a:masterClrMapping/>
  </p:clrMapOvr>
  <mc:AlternateContent xmlns:mc="http://schemas.openxmlformats.org/markup-compatibility/2006" xmlns:p14="http://schemas.microsoft.com/office/powerpoint/2010/main">
    <mc:Choice Requires="p14">
      <p:transition spd="slow" p14:dur="2000" advTm="114966"/>
    </mc:Choice>
    <mc:Fallback xmlns="">
      <p:transition spd="slow" advTm="11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D55118-9144-9AC2-CF99-BE8AD109C22C}"/>
              </a:ext>
            </a:extLst>
          </p:cNvPr>
          <p:cNvPicPr>
            <a:picLocks noChangeAspect="1"/>
          </p:cNvPicPr>
          <p:nvPr/>
        </p:nvPicPr>
        <p:blipFill>
          <a:blip r:embed="rId4"/>
          <a:stretch>
            <a:fillRect/>
          </a:stretch>
        </p:blipFill>
        <p:spPr>
          <a:xfrm>
            <a:off x="916999" y="1011726"/>
            <a:ext cx="10358002" cy="4834547"/>
          </a:xfrm>
          <a:prstGeom prst="rect">
            <a:avLst/>
          </a:prstGeom>
        </p:spPr>
      </p:pic>
      <p:pic>
        <p:nvPicPr>
          <p:cNvPr id="4" name="Audio 3">
            <a:hlinkClick r:id="" action="ppaction://media"/>
            <a:extLst>
              <a:ext uri="{FF2B5EF4-FFF2-40B4-BE49-F238E27FC236}">
                <a16:creationId xmlns:a16="http://schemas.microsoft.com/office/drawing/2014/main" id="{D8B19E18-65C5-BB48-14E2-6A2BEB1BFA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9259295"/>
      </p:ext>
    </p:extLst>
  </p:cSld>
  <p:clrMapOvr>
    <a:masterClrMapping/>
  </p:clrMapOvr>
  <mc:AlternateContent xmlns:mc="http://schemas.openxmlformats.org/markup-compatibility/2006" xmlns:p14="http://schemas.microsoft.com/office/powerpoint/2010/main">
    <mc:Choice Requires="p14">
      <p:transition spd="slow" p14:dur="2000" advTm="132949"/>
    </mc:Choice>
    <mc:Fallback xmlns="">
      <p:transition spd="slow" advTm="13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785A62-F802-C982-F547-80679FE9AC3F}"/>
              </a:ext>
            </a:extLst>
          </p:cNvPr>
          <p:cNvSpPr/>
          <p:nvPr/>
        </p:nvSpPr>
        <p:spPr>
          <a:xfrm>
            <a:off x="1828800" y="2133600"/>
            <a:ext cx="1828800" cy="228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6F46CB-051D-84D2-EC24-EB5D70F752C4}"/>
              </a:ext>
            </a:extLst>
          </p:cNvPr>
          <p:cNvPicPr>
            <a:picLocks noChangeAspect="1"/>
          </p:cNvPicPr>
          <p:nvPr/>
        </p:nvPicPr>
        <p:blipFill>
          <a:blip r:embed="rId4"/>
          <a:stretch>
            <a:fillRect/>
          </a:stretch>
        </p:blipFill>
        <p:spPr>
          <a:xfrm>
            <a:off x="1866900" y="838200"/>
            <a:ext cx="7696200" cy="5467471"/>
          </a:xfrm>
          <a:prstGeom prst="rect">
            <a:avLst/>
          </a:prstGeom>
        </p:spPr>
      </p:pic>
      <p:pic>
        <p:nvPicPr>
          <p:cNvPr id="7" name="Audio 6">
            <a:hlinkClick r:id="" action="ppaction://media"/>
            <a:extLst>
              <a:ext uri="{FF2B5EF4-FFF2-40B4-BE49-F238E27FC236}">
                <a16:creationId xmlns:a16="http://schemas.microsoft.com/office/drawing/2014/main" id="{66411DAB-6057-059A-3F8E-D405EC6404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9358122"/>
      </p:ext>
    </p:extLst>
  </p:cSld>
  <p:clrMapOvr>
    <a:masterClrMapping/>
  </p:clrMapOvr>
  <mc:AlternateContent xmlns:mc="http://schemas.openxmlformats.org/markup-compatibility/2006" xmlns:p14="http://schemas.microsoft.com/office/powerpoint/2010/main">
    <mc:Choice Requires="p14">
      <p:transition spd="slow" p14:dur="2000" advTm="65689"/>
    </mc:Choice>
    <mc:Fallback xmlns="">
      <p:transition spd="slow" advTm="6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5ADBF7-5767-4B92-5622-5222A4FAB3AA}"/>
              </a:ext>
            </a:extLst>
          </p:cNvPr>
          <p:cNvPicPr>
            <a:picLocks noChangeAspect="1"/>
          </p:cNvPicPr>
          <p:nvPr/>
        </p:nvPicPr>
        <p:blipFill>
          <a:blip r:embed="rId4"/>
          <a:stretch>
            <a:fillRect/>
          </a:stretch>
        </p:blipFill>
        <p:spPr>
          <a:xfrm>
            <a:off x="2362200" y="434843"/>
            <a:ext cx="6781800" cy="6136410"/>
          </a:xfrm>
          <a:prstGeom prst="rect">
            <a:avLst/>
          </a:prstGeom>
        </p:spPr>
      </p:pic>
      <p:pic>
        <p:nvPicPr>
          <p:cNvPr id="4" name="Audio 3">
            <a:hlinkClick r:id="" action="ppaction://media"/>
            <a:extLst>
              <a:ext uri="{FF2B5EF4-FFF2-40B4-BE49-F238E27FC236}">
                <a16:creationId xmlns:a16="http://schemas.microsoft.com/office/drawing/2014/main" id="{5F586FF1-3348-C627-6616-45998CA949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1182606"/>
      </p:ext>
    </p:extLst>
  </p:cSld>
  <p:clrMapOvr>
    <a:masterClrMapping/>
  </p:clrMapOvr>
  <mc:AlternateContent xmlns:mc="http://schemas.openxmlformats.org/markup-compatibility/2006" xmlns:p14="http://schemas.microsoft.com/office/powerpoint/2010/main">
    <mc:Choice Requires="p14">
      <p:transition spd="slow" p14:dur="2000" advTm="105155"/>
    </mc:Choice>
    <mc:Fallback xmlns="">
      <p:transition spd="slow" advTm="10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3142F-DCB5-1AA6-70D1-5DA9CB6240FF}"/>
              </a:ext>
            </a:extLst>
          </p:cNvPr>
          <p:cNvSpPr/>
          <p:nvPr/>
        </p:nvSpPr>
        <p:spPr>
          <a:xfrm>
            <a:off x="0" y="5791200"/>
            <a:ext cx="4038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74478-410C-92AB-CE61-EA064A8F0799}"/>
              </a:ext>
            </a:extLst>
          </p:cNvPr>
          <p:cNvSpPr/>
          <p:nvPr/>
        </p:nvSpPr>
        <p:spPr>
          <a:xfrm>
            <a:off x="3657600" y="3810000"/>
            <a:ext cx="914400" cy="152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6CD9D1-AF60-EF57-F3C4-B971ABBBF671}"/>
              </a:ext>
            </a:extLst>
          </p:cNvPr>
          <p:cNvPicPr>
            <a:picLocks noChangeAspect="1"/>
          </p:cNvPicPr>
          <p:nvPr/>
        </p:nvPicPr>
        <p:blipFill>
          <a:blip r:embed="rId4"/>
          <a:stretch>
            <a:fillRect/>
          </a:stretch>
        </p:blipFill>
        <p:spPr>
          <a:xfrm>
            <a:off x="3122676" y="245364"/>
            <a:ext cx="5946648" cy="6367272"/>
          </a:xfrm>
          <a:prstGeom prst="rect">
            <a:avLst/>
          </a:prstGeom>
        </p:spPr>
      </p:pic>
      <p:pic>
        <p:nvPicPr>
          <p:cNvPr id="7" name="Audio 6">
            <a:hlinkClick r:id="" action="ppaction://media"/>
            <a:extLst>
              <a:ext uri="{FF2B5EF4-FFF2-40B4-BE49-F238E27FC236}">
                <a16:creationId xmlns:a16="http://schemas.microsoft.com/office/drawing/2014/main" id="{F0ED76BF-D93A-B9BE-B364-E4B02113CC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7233520"/>
      </p:ext>
    </p:extLst>
  </p:cSld>
  <p:clrMapOvr>
    <a:masterClrMapping/>
  </p:clrMapOvr>
  <mc:AlternateContent xmlns:mc="http://schemas.openxmlformats.org/markup-compatibility/2006" xmlns:p14="http://schemas.microsoft.com/office/powerpoint/2010/main">
    <mc:Choice Requires="p14">
      <p:transition spd="slow" p14:dur="2000" advTm="155439"/>
    </mc:Choice>
    <mc:Fallback xmlns="">
      <p:transition spd="slow" advTm="15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66900" y="2875002"/>
            <a:ext cx="8458200" cy="1107996"/>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Strategic Plan</a:t>
            </a:r>
          </a:p>
        </p:txBody>
      </p:sp>
      <p:pic>
        <p:nvPicPr>
          <p:cNvPr id="5" name="Audio 4">
            <a:hlinkClick r:id="" action="ppaction://media"/>
            <a:extLst>
              <a:ext uri="{FF2B5EF4-FFF2-40B4-BE49-F238E27FC236}">
                <a16:creationId xmlns:a16="http://schemas.microsoft.com/office/drawing/2014/main" id="{3FADF375-F6BE-BD7A-7B1C-06FC01231E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174251"/>
      </p:ext>
    </p:extLst>
  </p:cSld>
  <p:clrMapOvr>
    <a:masterClrMapping/>
  </p:clrMapOvr>
  <mc:AlternateContent xmlns:mc="http://schemas.openxmlformats.org/markup-compatibility/2006" xmlns:p14="http://schemas.microsoft.com/office/powerpoint/2010/main">
    <mc:Choice Requires="p14">
      <p:transition spd="slow" p14:dur="2000" advTm="8368"/>
    </mc:Choice>
    <mc:Fallback xmlns="">
      <p:transition spd="slow" advTm="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5FFF7-C878-B560-0A7F-4E3F584213B7}"/>
              </a:ext>
            </a:extLst>
          </p:cNvPr>
          <p:cNvSpPr txBox="1"/>
          <p:nvPr/>
        </p:nvSpPr>
        <p:spPr>
          <a:xfrm>
            <a:off x="533400" y="533400"/>
            <a:ext cx="11353800" cy="5118452"/>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YHC Three/Five Year Strategic One Pager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Mission = “Why”</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YHC is your warm-hearted community of learners transforming lives into passion and purpose.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Suggestions: at the intersection of passion and purpose; through passion and purpose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Core Values  = “How”</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Community – we value individuals and their unique contributions to the learning experience.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Integrity – we are individually and collectively accountable, transparent, honest, and gracious.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Innovation – we win and lead by embracing creativity and the ever-changing liberal arts.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Legacy – we are committed to the timeless Wesleyan tradition of cultivating trained minds and warm hearts.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Responsibility – we collaborate to advance a free society, stewarding resources in a fiscally responsible and sustainable manner to make today and tomorrow better.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Diligence – we prepare our students for meaningful professional success.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5868D00A-CD99-388E-165C-E5E27A68F5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772262"/>
      </p:ext>
    </p:extLst>
  </p:cSld>
  <p:clrMapOvr>
    <a:masterClrMapping/>
  </p:clrMapOvr>
  <mc:AlternateContent xmlns:mc="http://schemas.openxmlformats.org/markup-compatibility/2006" xmlns:p14="http://schemas.microsoft.com/office/powerpoint/2010/main">
    <mc:Choice Requires="p14">
      <p:transition spd="slow" p14:dur="2000" advTm="138424"/>
    </mc:Choice>
    <mc:Fallback xmlns="">
      <p:transition spd="slow" advTm="13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B44C48-A242-3631-84E7-75E56DB91BFD}"/>
              </a:ext>
            </a:extLst>
          </p:cNvPr>
          <p:cNvSpPr txBox="1"/>
          <p:nvPr/>
        </p:nvSpPr>
        <p:spPr>
          <a:xfrm>
            <a:off x="1600200" y="1219200"/>
            <a:ext cx="9220200" cy="4780539"/>
          </a:xfrm>
          <a:prstGeom prst="rect">
            <a:avLst/>
          </a:prstGeom>
          <a:noFill/>
        </p:spPr>
        <p:txBody>
          <a:bodyPr wrap="square">
            <a:spAutoFit/>
          </a:bodyPr>
          <a:lstStyle/>
          <a:p>
            <a:pPr marL="0" marR="0" fontAlgn="base">
              <a:spcBef>
                <a:spcPts val="0"/>
              </a:spcBef>
              <a:spcAft>
                <a:spcPts val="0"/>
              </a:spcAft>
            </a:pPr>
            <a:r>
              <a:rPr lang="en-US" sz="2000" b="1" u="sng" dirty="0">
                <a:effectLst/>
                <a:latin typeface="Calibri" panose="020F0502020204030204" pitchFamily="34" charset="0"/>
                <a:ea typeface="Times New Roman" panose="02020603050405020304" pitchFamily="18" charset="0"/>
              </a:rPr>
              <a:t>North Star/Vision = “Where”</a:t>
            </a:r>
            <a:endParaRPr lang="en-US" sz="20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dirty="0">
                <a:effectLst/>
                <a:latin typeface="Calibri" panose="020F0502020204030204" pitchFamily="34" charset="0"/>
                <a:ea typeface="Times New Roman" panose="02020603050405020304" pitchFamily="18" charset="0"/>
              </a:rPr>
              <a:t>We will become Georgia’s most desirable private and residential College for Georgia Students.</a:t>
            </a:r>
            <a:endParaRPr lang="en-US" sz="20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u="none" strike="noStrike"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b="1" u="sng" dirty="0">
                <a:effectLst/>
                <a:latin typeface="Calibri" panose="020F0502020204030204" pitchFamily="34" charset="0"/>
                <a:ea typeface="Times New Roman" panose="02020603050405020304" pitchFamily="18" charset="0"/>
              </a:rPr>
              <a:t>By Fiscal Year 2026</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Achieve 90% placement of graduates within six months of graduation.</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Achieve faculty and staff retention of at least 80%.</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Achieve 70% coverage of operating expenses via net student revenues.</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Achieve $2.2 MM in unrestricted annual fundraising.</a:t>
            </a:r>
            <a:endParaRPr lang="en-US" sz="20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b="1" u="sng" dirty="0">
                <a:effectLst/>
                <a:latin typeface="Calibri" panose="020F0502020204030204" pitchFamily="34" charset="0"/>
                <a:ea typeface="Times New Roman" panose="02020603050405020304" pitchFamily="18" charset="0"/>
              </a:rPr>
              <a:t>By Fiscal Year 2028</a:t>
            </a:r>
            <a:endParaRPr lang="en-US" sz="20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Achieve a cohort graduation rate of 55%.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Achieve faculty and staff retention of at least 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Achieve admission waitlist.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Grow College held endowment to $60 Million.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5950701E-3C99-9E09-97E5-98A8A469EE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9875344"/>
      </p:ext>
    </p:extLst>
  </p:cSld>
  <p:clrMapOvr>
    <a:masterClrMapping/>
  </p:clrMapOvr>
  <mc:AlternateContent xmlns:mc="http://schemas.openxmlformats.org/markup-compatibility/2006" xmlns:p14="http://schemas.microsoft.com/office/powerpoint/2010/main">
    <mc:Choice Requires="p14">
      <p:transition spd="slow" p14:dur="2000" advTm="175847"/>
    </mc:Choice>
    <mc:Fallback xmlns="">
      <p:transition spd="slow" advTm="17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66900" y="2875002"/>
            <a:ext cx="8458200" cy="1107996"/>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Brand Awareness</a:t>
            </a:r>
          </a:p>
        </p:txBody>
      </p:sp>
      <p:pic>
        <p:nvPicPr>
          <p:cNvPr id="5" name="Audio 4">
            <a:hlinkClick r:id="" action="ppaction://media"/>
            <a:extLst>
              <a:ext uri="{FF2B5EF4-FFF2-40B4-BE49-F238E27FC236}">
                <a16:creationId xmlns:a16="http://schemas.microsoft.com/office/drawing/2014/main" id="{1C9E3007-257F-B5F4-C410-96B6904866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1818129"/>
      </p:ext>
    </p:extLst>
  </p:cSld>
  <p:clrMapOvr>
    <a:masterClrMapping/>
  </p:clrMapOvr>
  <mc:AlternateContent xmlns:mc="http://schemas.openxmlformats.org/markup-compatibility/2006" xmlns:p14="http://schemas.microsoft.com/office/powerpoint/2010/main">
    <mc:Choice Requires="p14">
      <p:transition spd="slow" p14:dur="2000" advTm="6985"/>
    </mc:Choice>
    <mc:Fallback xmlns="">
      <p:transition spd="slow" advTm="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41499-2757-4385-7032-77A3D302994A}"/>
              </a:ext>
            </a:extLst>
          </p:cNvPr>
          <p:cNvSpPr txBox="1"/>
          <p:nvPr/>
        </p:nvSpPr>
        <p:spPr>
          <a:xfrm>
            <a:off x="533400" y="1600200"/>
            <a:ext cx="10896600" cy="4645118"/>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Knowledge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academic aspects of life at YHC</a:t>
            </a:r>
            <a:r>
              <a:rPr lang="en-US" sz="2000" dirty="0">
                <a:effectLst/>
                <a:latin typeface="Calibri" panose="020F0502020204030204" pitchFamily="34" charset="0"/>
                <a:ea typeface="Calibri" panose="020F0502020204030204" pitchFamily="34" charset="0"/>
                <a:cs typeface="Times New Roman" panose="02020603050405020304" pitchFamily="18" charset="0"/>
              </a:rPr>
              <a:t>, encompassing all divisions and majors, as well as opportunities for undergraduate research and experiences outside of the classroom</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Knowledge. </a:t>
            </a:r>
            <a:r>
              <a:rPr lang="en-US" sz="2000" dirty="0">
                <a:effectLst/>
                <a:latin typeface="Calibri" panose="020F0502020204030204" pitchFamily="34" charset="0"/>
                <a:ea typeface="Calibri" panose="020F0502020204030204" pitchFamily="34" charset="0"/>
                <a:cs typeface="Times New Roman" panose="02020603050405020304" pitchFamily="18" charset="0"/>
              </a:rPr>
              <a:t>YHC offers unique educational experiences inside and outside of the 		classroom.</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Confidence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personal, professional, academic, and social growth fostered at YHC</a:t>
            </a:r>
            <a:r>
              <a:rPr lang="en-US" sz="2000" dirty="0">
                <a:effectLst/>
                <a:latin typeface="Calibri" panose="020F0502020204030204" pitchFamily="34" charset="0"/>
                <a:ea typeface="Calibri" panose="020F0502020204030204" pitchFamily="34" charset="0"/>
                <a:cs typeface="Times New Roman" panose="02020603050405020304" pitchFamily="18" charset="0"/>
              </a:rPr>
              <a:t>, especially through professional studies and business degrees</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Confidence. </a:t>
            </a:r>
            <a:r>
              <a:rPr lang="en-US" sz="2000" dirty="0">
                <a:effectLst/>
                <a:latin typeface="Calibri" panose="020F0502020204030204" pitchFamily="34" charset="0"/>
                <a:ea typeface="Calibri" panose="020F0502020204030204" pitchFamily="34" charset="0"/>
                <a:cs typeface="Times New Roman" panose="02020603050405020304" pitchFamily="18" charset="0"/>
              </a:rPr>
              <a:t>YHC cultivates academic, personal, and professional skills for success.</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Innovation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modernity and cutting-edge</a:t>
            </a:r>
            <a:r>
              <a:rPr lang="en-US" sz="2000" dirty="0">
                <a:effectLst/>
                <a:latin typeface="Calibri" panose="020F0502020204030204" pitchFamily="34" charset="0"/>
                <a:ea typeface="Calibri" panose="020F0502020204030204" pitchFamily="34" charset="0"/>
                <a:cs typeface="Times New Roman" panose="02020603050405020304" pitchFamily="18" charset="0"/>
              </a:rPr>
              <a:t> aspects of the historical College and speaks to the dreamers and doers from more technical, science, and mathematics related departments</a:t>
            </a:r>
          </a:p>
          <a:p>
            <a:pPr marL="45720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GROW Innovation.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YHC encourages students to bring fresh ideas and approaches to modern 	frontiers. </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017FEAB-1010-4E5B-FDED-C9EE319C3365}"/>
              </a:ext>
            </a:extLst>
          </p:cNvPr>
          <p:cNvSpPr txBox="1"/>
          <p:nvPr/>
        </p:nvSpPr>
        <p:spPr>
          <a:xfrm>
            <a:off x="4038600" y="457200"/>
            <a:ext cx="3207288" cy="1015663"/>
          </a:xfrm>
          <a:prstGeom prst="rect">
            <a:avLst/>
          </a:prstGeom>
          <a:noFill/>
        </p:spPr>
        <p:txBody>
          <a:bodyPr wrap="none" rtlCol="0">
            <a:spAutoFit/>
          </a:bodyPr>
          <a:lstStyle/>
          <a:p>
            <a:pPr algn="ctr"/>
            <a:r>
              <a:rPr lang="en-US" sz="3200" dirty="0"/>
              <a:t>GROW</a:t>
            </a:r>
          </a:p>
          <a:p>
            <a:pPr algn="ctr"/>
            <a:r>
              <a:rPr lang="en-US" sz="2800" dirty="0"/>
              <a:t>Marketing Campaign</a:t>
            </a:r>
          </a:p>
        </p:txBody>
      </p:sp>
      <p:pic>
        <p:nvPicPr>
          <p:cNvPr id="6" name="Audio 5">
            <a:hlinkClick r:id="" action="ppaction://media"/>
            <a:extLst>
              <a:ext uri="{FF2B5EF4-FFF2-40B4-BE49-F238E27FC236}">
                <a16:creationId xmlns:a16="http://schemas.microsoft.com/office/drawing/2014/main" id="{E267BDD0-2432-DF68-C717-952DC67B30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9468943"/>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810000" y="1219200"/>
            <a:ext cx="4572000" cy="1676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sz="2400" dirty="0">
                <a:latin typeface="Arial Black" pitchFamily="34" charset="0"/>
              </a:rPr>
            </a:br>
            <a:r>
              <a:rPr lang="en-US" sz="2400" dirty="0">
                <a:latin typeface="Arial Black" pitchFamily="34" charset="0"/>
              </a:rPr>
              <a:t>   </a:t>
            </a:r>
            <a:br>
              <a:rPr lang="en-US" sz="2400" dirty="0">
                <a:latin typeface="Arial Black" pitchFamily="34" charset="0"/>
              </a:rPr>
            </a:br>
            <a:endParaRPr lang="en-US" sz="2400" dirty="0">
              <a:latin typeface="Arial Black" pitchFamily="34" charset="0"/>
            </a:endParaRPr>
          </a:p>
        </p:txBody>
      </p:sp>
      <p:pic>
        <p:nvPicPr>
          <p:cNvPr id="2" name="Picture 1">
            <a:extLst>
              <a:ext uri="{FF2B5EF4-FFF2-40B4-BE49-F238E27FC236}">
                <a16:creationId xmlns:a16="http://schemas.microsoft.com/office/drawing/2014/main" id="{41493074-375E-FCEB-756D-F9BB0A3B541E}"/>
              </a:ext>
            </a:extLst>
          </p:cNvPr>
          <p:cNvPicPr>
            <a:picLocks noChangeAspect="1"/>
          </p:cNvPicPr>
          <p:nvPr/>
        </p:nvPicPr>
        <p:blipFill>
          <a:blip r:embed="rId6"/>
          <a:stretch>
            <a:fillRect/>
          </a:stretch>
        </p:blipFill>
        <p:spPr>
          <a:xfrm>
            <a:off x="3200400" y="762000"/>
            <a:ext cx="5619750" cy="3752850"/>
          </a:xfrm>
          <a:prstGeom prst="rect">
            <a:avLst/>
          </a:prstGeom>
        </p:spPr>
      </p:pic>
      <p:sp>
        <p:nvSpPr>
          <p:cNvPr id="4" name="TextBox 3">
            <a:extLst>
              <a:ext uri="{FF2B5EF4-FFF2-40B4-BE49-F238E27FC236}">
                <a16:creationId xmlns:a16="http://schemas.microsoft.com/office/drawing/2014/main" id="{C0E66080-4230-A5D9-52B6-04A794427206}"/>
              </a:ext>
            </a:extLst>
          </p:cNvPr>
          <p:cNvSpPr txBox="1"/>
          <p:nvPr/>
        </p:nvSpPr>
        <p:spPr>
          <a:xfrm>
            <a:off x="4724400" y="4648200"/>
            <a:ext cx="3201517" cy="830997"/>
          </a:xfrm>
          <a:prstGeom prst="rect">
            <a:avLst/>
          </a:prstGeom>
          <a:noFill/>
        </p:spPr>
        <p:txBody>
          <a:bodyPr wrap="none" rtlCol="0">
            <a:spAutoFit/>
          </a:bodyPr>
          <a:lstStyle/>
          <a:p>
            <a:pPr algn="ctr"/>
            <a:r>
              <a:rPr lang="en-US" sz="2400" dirty="0"/>
              <a:t>Ray P. Lambert, Jr.</a:t>
            </a:r>
          </a:p>
          <a:p>
            <a:pPr algn="ctr"/>
            <a:r>
              <a:rPr lang="en-US" sz="2400" dirty="0"/>
              <a:t>YHC Medallion of Honor</a:t>
            </a:r>
          </a:p>
        </p:txBody>
      </p:sp>
      <p:pic>
        <p:nvPicPr>
          <p:cNvPr id="10" name="Audio 9">
            <a:hlinkClick r:id="" action="ppaction://media"/>
            <a:extLst>
              <a:ext uri="{FF2B5EF4-FFF2-40B4-BE49-F238E27FC236}">
                <a16:creationId xmlns:a16="http://schemas.microsoft.com/office/drawing/2014/main" id="{93255AD3-0A37-358E-0D09-4798A2A03B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3266983"/>
      </p:ext>
    </p:extLst>
  </p:cSld>
  <p:clrMapOvr>
    <a:masterClrMapping/>
  </p:clrMapOvr>
  <mc:AlternateContent xmlns:mc="http://schemas.openxmlformats.org/markup-compatibility/2006" xmlns:p14="http://schemas.microsoft.com/office/powerpoint/2010/main">
    <mc:Choice Requires="p14">
      <p:transition spd="slow" p14:dur="2000" advTm="60317"/>
    </mc:Choice>
    <mc:Fallback xmlns="">
      <p:transition spd="slow" advTm="6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41499-2757-4385-7032-77A3D302994A}"/>
              </a:ext>
            </a:extLst>
          </p:cNvPr>
          <p:cNvSpPr txBox="1"/>
          <p:nvPr/>
        </p:nvSpPr>
        <p:spPr>
          <a:xfrm>
            <a:off x="457200" y="762000"/>
            <a:ext cx="10896600" cy="5838265"/>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Creativity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fine arts, performance arts, creative writing, and many other creative outlets cultivated on campus</a:t>
            </a:r>
            <a:r>
              <a:rPr lang="en-US" sz="2000" dirty="0">
                <a:effectLst/>
                <a:latin typeface="Calibri" panose="020F0502020204030204" pitchFamily="34" charset="0"/>
                <a:ea typeface="Calibri" panose="020F0502020204030204" pitchFamily="34" charset="0"/>
                <a:cs typeface="Times New Roman" panose="02020603050405020304" pitchFamily="18" charset="0"/>
              </a:rPr>
              <a:t> that distinguish YHC from rigid, regimented learning environments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Creativity. </a:t>
            </a:r>
            <a:r>
              <a:rPr lang="en-US" sz="2000" dirty="0">
                <a:effectLst/>
                <a:latin typeface="Calibri" panose="020F0502020204030204" pitchFamily="34" charset="0"/>
                <a:ea typeface="Calibri" panose="020F0502020204030204" pitchFamily="34" charset="0"/>
                <a:cs typeface="Times New Roman" panose="02020603050405020304" pitchFamily="18" charset="0"/>
              </a:rPr>
              <a:t>Explore and sharpen your craft through YHC’s many creative outlets. </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Connections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friendship, brotherhoods/sisterhoods, mentorships, and professional relationships </a:t>
            </a:r>
            <a:r>
              <a:rPr lang="en-US" sz="2000" dirty="0">
                <a:effectLst/>
                <a:latin typeface="Calibri" panose="020F0502020204030204" pitchFamily="34" charset="0"/>
                <a:ea typeface="Calibri" panose="020F0502020204030204" pitchFamily="34" charset="0"/>
                <a:cs typeface="Times New Roman" panose="02020603050405020304" pitchFamily="18" charset="0"/>
              </a:rPr>
              <a:t>that make up the YHC experience</a:t>
            </a:r>
          </a:p>
          <a:p>
            <a:pPr marL="45720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GROW Connections.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 vibrant culture creates lasting bonds that inspire your journey 	beyond YHC.  </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Forward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a sense of direction and momentum derived from an understanding of the humanities, such as history, English, communications, popular culture, and gender studies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Forward. </a:t>
            </a:r>
            <a:r>
              <a:rPr lang="en-US" sz="2000" dirty="0">
                <a:effectLst/>
                <a:latin typeface="Calibri" panose="020F0502020204030204" pitchFamily="34" charset="0"/>
                <a:ea typeface="Calibri" panose="020F0502020204030204" pitchFamily="34" charset="0"/>
                <a:cs typeface="Times New Roman" panose="02020603050405020304" pitchFamily="18" charset="0"/>
              </a:rPr>
              <a:t>YHC prepares you to be an informed and positive force of change in your 	field. </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Together </a:t>
            </a:r>
            <a:r>
              <a:rPr lang="en-US"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emphasizes the unity between students and their peers</a:t>
            </a:r>
            <a:r>
              <a:rPr lang="en-US" sz="2000" dirty="0">
                <a:effectLst/>
                <a:latin typeface="Calibri" panose="020F0502020204030204" pitchFamily="34" charset="0"/>
                <a:ea typeface="Calibri" panose="020F0502020204030204" pitchFamily="34" charset="0"/>
                <a:cs typeface="Times New Roman" panose="02020603050405020304" pitchFamily="18" charset="0"/>
              </a:rPr>
              <a:t> across majors, highlighting the community and connectedness of the YHC experience, and organizational and research collaboration</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GROW Together. </a:t>
            </a:r>
            <a:r>
              <a:rPr lang="en-US" sz="2000" dirty="0">
                <a:effectLst/>
                <a:latin typeface="Calibri" panose="020F0502020204030204" pitchFamily="34" charset="0"/>
                <a:ea typeface="Calibri" panose="020F0502020204030204" pitchFamily="34" charset="0"/>
                <a:cs typeface="Times New Roman" panose="02020603050405020304" pitchFamily="18" charset="0"/>
              </a:rPr>
              <a:t>Thrive as a member of the YHC’s close-knit and collaborative community. </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95264267-C73D-DF7F-F0BE-44A7DB9B01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5186289"/>
      </p:ext>
    </p:extLst>
  </p:cSld>
  <p:clrMapOvr>
    <a:masterClrMapping/>
  </p:clrMapOvr>
  <mc:AlternateContent xmlns:mc="http://schemas.openxmlformats.org/markup-compatibility/2006" xmlns:p14="http://schemas.microsoft.com/office/powerpoint/2010/main">
    <mc:Choice Requires="p14">
      <p:transition spd="slow" p14:dur="2000" advTm="32435"/>
    </mc:Choice>
    <mc:Fallback xmlns="">
      <p:transition spd="slow" advTm="3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33DCD-F0D3-6D11-6363-E0A57C4F6CAC}"/>
              </a:ext>
            </a:extLst>
          </p:cNvPr>
          <p:cNvSpPr txBox="1"/>
          <p:nvPr/>
        </p:nvSpPr>
        <p:spPr>
          <a:xfrm>
            <a:off x="381000" y="1457338"/>
            <a:ext cx="11125200" cy="2361416"/>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GROW Perspective </a:t>
            </a:r>
            <a:r>
              <a:rPr lang="en-US" sz="2000" dirty="0">
                <a:effectLst/>
                <a:latin typeface="Calibri" panose="020F0502020204030204" pitchFamily="34" charset="0"/>
                <a:ea typeface="Calibri" panose="020F0502020204030204" pitchFamily="34" charset="0"/>
                <a:cs typeface="Calibri" panose="020F0502020204030204" pitchFamily="34" charset="0"/>
              </a:rPr>
              <a:t>emphasizes the expanding worldviews of students who are involved and invested in a diverse campus community and curriculum, expanding both culturally and academically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GROW Perspective </a:t>
            </a:r>
            <a:r>
              <a:rPr lang="en-US" sz="2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YHC students expand their worldviews through a diverse campus and curriculum</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GROW Curiosity </a:t>
            </a:r>
            <a:r>
              <a:rPr lang="en-US" sz="2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emphasizes the life-long journey of learning </a:t>
            </a:r>
            <a:r>
              <a:rPr lang="en-US" sz="2000" dirty="0">
                <a:effectLst/>
                <a:latin typeface="Calibri" panose="020F0502020204030204" pitchFamily="34" charset="0"/>
                <a:ea typeface="Calibri" panose="020F0502020204030204" pitchFamily="34" charset="0"/>
                <a:cs typeface="Calibri" panose="020F0502020204030204" pitchFamily="34" charset="0"/>
              </a:rPr>
              <a:t>fostered at YHC, and programs that encourage inquisitive students and equip them to forge new intellectual paths towards their interests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GROW Curiosity. </a:t>
            </a:r>
            <a:r>
              <a:rPr lang="en-US" sz="2000" dirty="0">
                <a:effectLst/>
                <a:latin typeface="Calibri" panose="020F0502020204030204" pitchFamily="34" charset="0"/>
                <a:ea typeface="Calibri" panose="020F0502020204030204" pitchFamily="34" charset="0"/>
                <a:cs typeface="Calibri" panose="020F0502020204030204" pitchFamily="34" charset="0"/>
              </a:rPr>
              <a:t>YHC invites you to delve into all of your interests in search of new possibilities.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BFAD951-5EAC-C71E-6043-46F410413F2E}"/>
              </a:ext>
            </a:extLst>
          </p:cNvPr>
          <p:cNvSpPr txBox="1"/>
          <p:nvPr/>
        </p:nvSpPr>
        <p:spPr>
          <a:xfrm>
            <a:off x="2895600" y="4267200"/>
            <a:ext cx="5359159" cy="830997"/>
          </a:xfrm>
          <a:prstGeom prst="rect">
            <a:avLst/>
          </a:prstGeom>
          <a:noFill/>
        </p:spPr>
        <p:txBody>
          <a:bodyPr wrap="none" rtlCol="0">
            <a:spAutoFit/>
          </a:bodyPr>
          <a:lstStyle/>
          <a:p>
            <a:r>
              <a:rPr lang="en-US" sz="4800" i="1" dirty="0">
                <a:latin typeface="Baguet Script" panose="00000500000000000000" pitchFamily="2" charset="0"/>
              </a:rPr>
              <a:t>“Success is Expected”</a:t>
            </a:r>
          </a:p>
        </p:txBody>
      </p:sp>
      <p:pic>
        <p:nvPicPr>
          <p:cNvPr id="6" name="Audio 5">
            <a:hlinkClick r:id="" action="ppaction://media"/>
            <a:extLst>
              <a:ext uri="{FF2B5EF4-FFF2-40B4-BE49-F238E27FC236}">
                <a16:creationId xmlns:a16="http://schemas.microsoft.com/office/drawing/2014/main" id="{D2018F1F-8F42-77AD-4821-7DEFDB7965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2398654"/>
      </p:ext>
    </p:extLst>
  </p:cSld>
  <p:clrMapOvr>
    <a:masterClrMapping/>
  </p:clrMapOvr>
  <mc:AlternateContent xmlns:mc="http://schemas.openxmlformats.org/markup-compatibility/2006" xmlns:p14="http://schemas.microsoft.com/office/powerpoint/2010/main">
    <mc:Choice Requires="p14">
      <p:transition spd="slow" p14:dur="2000" advTm="39727"/>
    </mc:Choice>
    <mc:Fallback xmlns="">
      <p:transition spd="slow" advTm="3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810000" y="1219200"/>
            <a:ext cx="4572000" cy="1676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t>   </a:t>
            </a: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endParaRPr>
          </a:p>
        </p:txBody>
      </p:sp>
      <p:sp>
        <p:nvSpPr>
          <p:cNvPr id="20" name="Title 1"/>
          <p:cNvSpPr txBox="1">
            <a:spLocks/>
          </p:cNvSpPr>
          <p:nvPr/>
        </p:nvSpPr>
        <p:spPr>
          <a:xfrm>
            <a:off x="1497118" y="2057400"/>
            <a:ext cx="9144000" cy="533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6600" b="0" i="0" u="none" strike="noStrike" kern="1200" cap="all" spc="0" normalizeH="0" baseline="0" noProof="0" dirty="0">
              <a:ln>
                <a:noFill/>
              </a:ln>
              <a:solidFill>
                <a:prstClr val="black"/>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F32B2D82-9B40-AE89-7C61-194FE45DB8B8}"/>
              </a:ext>
            </a:extLst>
          </p:cNvPr>
          <p:cNvSpPr txBox="1"/>
          <p:nvPr/>
        </p:nvSpPr>
        <p:spPr>
          <a:xfrm>
            <a:off x="4728478" y="436024"/>
            <a:ext cx="2735044" cy="769441"/>
          </a:xfrm>
          <a:prstGeom prst="rect">
            <a:avLst/>
          </a:prstGeom>
          <a:noFill/>
        </p:spPr>
        <p:txBody>
          <a:bodyPr wrap="none" rtlCol="0">
            <a:spAutoFit/>
          </a:bodyPr>
          <a:lstStyle/>
          <a:p>
            <a:r>
              <a:rPr lang="en-US" sz="4400" dirty="0">
                <a:latin typeface="Baskerville Old Face" panose="02020602080505020303" pitchFamily="18" charset="0"/>
              </a:rPr>
              <a:t>Enrollment</a:t>
            </a:r>
          </a:p>
        </p:txBody>
      </p:sp>
      <p:sp>
        <p:nvSpPr>
          <p:cNvPr id="4" name="TextBox 3">
            <a:extLst>
              <a:ext uri="{FF2B5EF4-FFF2-40B4-BE49-F238E27FC236}">
                <a16:creationId xmlns:a16="http://schemas.microsoft.com/office/drawing/2014/main" id="{122646E3-4C4B-272B-9948-CC8F7A6E6E89}"/>
              </a:ext>
            </a:extLst>
          </p:cNvPr>
          <p:cNvSpPr txBox="1"/>
          <p:nvPr/>
        </p:nvSpPr>
        <p:spPr>
          <a:xfrm>
            <a:off x="762000" y="1228163"/>
            <a:ext cx="10668000" cy="1829155"/>
          </a:xfrm>
          <a:prstGeom prst="rect">
            <a:avLst/>
          </a:prstGeom>
          <a:noFill/>
        </p:spPr>
        <p:txBody>
          <a:bodyPr wrap="square">
            <a:sp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Baskerville Old Face" panose="02020602080505020303" pitchFamily="18" charset="0"/>
                <a:ea typeface="Calibri" panose="020F0502020204030204" pitchFamily="34" charset="0"/>
                <a:cs typeface="Times New Roman" panose="02020603050405020304" pitchFamily="18" charset="0"/>
              </a:rPr>
              <a:t>Except for flag-ship institutions, all other areas of higher education in Georgia have experienced a decline in undergraduate enrollment. </a:t>
            </a:r>
          </a:p>
          <a:p>
            <a:pPr marL="742950" marR="0" lvl="1" indent="-285750">
              <a:lnSpc>
                <a:spcPct val="107000"/>
              </a:lnSpc>
              <a:spcBef>
                <a:spcPts val="0"/>
              </a:spcBef>
              <a:spcAft>
                <a:spcPts val="800"/>
              </a:spcAft>
              <a:buFont typeface="Courier New" panose="02070309020205020404" pitchFamily="49" charset="0"/>
              <a:buChar char="o"/>
            </a:pPr>
            <a:r>
              <a:rPr lang="en-US" sz="2000" dirty="0">
                <a:effectLst/>
                <a:latin typeface="Baskerville Old Face" panose="02020602080505020303" pitchFamily="18" charset="0"/>
                <a:ea typeface="Calibri" panose="020F0502020204030204" pitchFamily="34" charset="0"/>
                <a:cs typeface="Times New Roman" panose="02020603050405020304" pitchFamily="18" charset="0"/>
              </a:rPr>
              <a:t>Enrollment grew by 1.2% at research universities but declined in the system’s three other institutional sectors, according to USG’s Fall 2022 Semester Enrollment Report. Comprehensive universities fell -3.7%, state universities were down -5.7%, and state colleges dropped -2.4%. </a:t>
            </a:r>
          </a:p>
        </p:txBody>
      </p:sp>
      <p:sp>
        <p:nvSpPr>
          <p:cNvPr id="7" name="TextBox 6">
            <a:extLst>
              <a:ext uri="{FF2B5EF4-FFF2-40B4-BE49-F238E27FC236}">
                <a16:creationId xmlns:a16="http://schemas.microsoft.com/office/drawing/2014/main" id="{E2622E03-9967-150A-CF16-72AFB4ABAF65}"/>
              </a:ext>
            </a:extLst>
          </p:cNvPr>
          <p:cNvSpPr txBox="1"/>
          <p:nvPr/>
        </p:nvSpPr>
        <p:spPr>
          <a:xfrm>
            <a:off x="925618" y="3154352"/>
            <a:ext cx="10287000" cy="646331"/>
          </a:xfrm>
          <a:prstGeom prst="rect">
            <a:avLst/>
          </a:prstGeom>
          <a:noFill/>
        </p:spPr>
        <p:txBody>
          <a:bodyPr wrap="square">
            <a:spAutoFit/>
          </a:bodyPr>
          <a:lstStyle/>
          <a:p>
            <a:r>
              <a:rPr lang="en-US" sz="1800" dirty="0">
                <a:effectLst/>
                <a:highlight>
                  <a:srgbClr val="FFFF00"/>
                </a:highlight>
                <a:latin typeface="Baskerville Old Face" panose="02020602080505020303" pitchFamily="18" charset="0"/>
                <a:ea typeface="Calibri" panose="020F0502020204030204" pitchFamily="34" charset="0"/>
              </a:rPr>
              <a:t>Georgia is projected to see a 10% to 20% reduction in the number of high school graduates. The same reductions are projected for North Carolina, Tennessee, and Alabama. </a:t>
            </a:r>
            <a:endParaRPr lang="en-US" dirty="0">
              <a:highlight>
                <a:srgbClr val="FFFF00"/>
              </a:highlight>
              <a:latin typeface="Baskerville Old Face" panose="02020602080505020303" pitchFamily="18" charset="0"/>
            </a:endParaRPr>
          </a:p>
        </p:txBody>
      </p:sp>
      <p:sp>
        <p:nvSpPr>
          <p:cNvPr id="9" name="TextBox 8">
            <a:extLst>
              <a:ext uri="{FF2B5EF4-FFF2-40B4-BE49-F238E27FC236}">
                <a16:creationId xmlns:a16="http://schemas.microsoft.com/office/drawing/2014/main" id="{53563B6C-2771-9048-95E7-FC9EE6BFCD04}"/>
              </a:ext>
            </a:extLst>
          </p:cNvPr>
          <p:cNvSpPr txBox="1"/>
          <p:nvPr/>
        </p:nvSpPr>
        <p:spPr>
          <a:xfrm>
            <a:off x="961286" y="3897717"/>
            <a:ext cx="9478114" cy="369332"/>
          </a:xfrm>
          <a:prstGeom prst="rect">
            <a:avLst/>
          </a:prstGeom>
          <a:noFill/>
        </p:spPr>
        <p:txBody>
          <a:bodyPr wrap="square">
            <a:spAutoFit/>
          </a:bodyPr>
          <a:lstStyle/>
          <a:p>
            <a:r>
              <a:rPr lang="en-US" sz="1800" dirty="0">
                <a:effectLst/>
                <a:highlight>
                  <a:srgbClr val="FFFF00"/>
                </a:highlight>
                <a:latin typeface="Baskerville Old Face" panose="02020602080505020303" pitchFamily="18" charset="0"/>
                <a:ea typeface="Calibri" panose="020F0502020204030204" pitchFamily="34" charset="0"/>
              </a:rPr>
              <a:t>Georgia’s public institutions of higher education have become greater competitors </a:t>
            </a:r>
            <a:endParaRPr lang="en-US" dirty="0">
              <a:highlight>
                <a:srgbClr val="FFFF00"/>
              </a:highlight>
              <a:latin typeface="Baskerville Old Face" panose="02020602080505020303" pitchFamily="18" charset="0"/>
            </a:endParaRPr>
          </a:p>
        </p:txBody>
      </p:sp>
      <p:sp>
        <p:nvSpPr>
          <p:cNvPr id="12" name="TextBox 11">
            <a:extLst>
              <a:ext uri="{FF2B5EF4-FFF2-40B4-BE49-F238E27FC236}">
                <a16:creationId xmlns:a16="http://schemas.microsoft.com/office/drawing/2014/main" id="{D1AFD3D7-28B4-563B-528A-1765F88596B9}"/>
              </a:ext>
            </a:extLst>
          </p:cNvPr>
          <p:cNvSpPr txBox="1"/>
          <p:nvPr/>
        </p:nvSpPr>
        <p:spPr>
          <a:xfrm>
            <a:off x="961286" y="4364083"/>
            <a:ext cx="9679832" cy="369332"/>
          </a:xfrm>
          <a:prstGeom prst="rect">
            <a:avLst/>
          </a:prstGeom>
          <a:noFill/>
        </p:spPr>
        <p:txBody>
          <a:bodyPr wrap="square">
            <a:spAutoFit/>
          </a:bodyPr>
          <a:lstStyle/>
          <a:p>
            <a:r>
              <a:rPr lang="en-US" sz="1800" dirty="0">
                <a:effectLst/>
                <a:highlight>
                  <a:srgbClr val="FFFF00"/>
                </a:highlight>
                <a:latin typeface="Baskerville Old Face" panose="02020602080505020303" pitchFamily="18" charset="0"/>
                <a:ea typeface="Calibri" panose="020F0502020204030204" pitchFamily="34" charset="0"/>
              </a:rPr>
              <a:t>The percentage of high school seniors choosing not to attend college has grown from 19.4% to 22.4%.</a:t>
            </a:r>
            <a:endParaRPr lang="en-US" dirty="0">
              <a:highlight>
                <a:srgbClr val="FFFF00"/>
              </a:highlight>
              <a:latin typeface="Baskerville Old Face" panose="02020602080505020303" pitchFamily="18" charset="0"/>
            </a:endParaRPr>
          </a:p>
        </p:txBody>
      </p:sp>
      <p:sp>
        <p:nvSpPr>
          <p:cNvPr id="15" name="TextBox 14">
            <a:extLst>
              <a:ext uri="{FF2B5EF4-FFF2-40B4-BE49-F238E27FC236}">
                <a16:creationId xmlns:a16="http://schemas.microsoft.com/office/drawing/2014/main" id="{657917B6-2084-1EDD-AB79-B4CD0BF1ED15}"/>
              </a:ext>
            </a:extLst>
          </p:cNvPr>
          <p:cNvSpPr txBox="1"/>
          <p:nvPr/>
        </p:nvSpPr>
        <p:spPr>
          <a:xfrm>
            <a:off x="961286" y="4833692"/>
            <a:ext cx="9679832" cy="369332"/>
          </a:xfrm>
          <a:prstGeom prst="rect">
            <a:avLst/>
          </a:prstGeom>
          <a:noFill/>
        </p:spPr>
        <p:txBody>
          <a:bodyPr wrap="square">
            <a:spAutoFit/>
          </a:bodyPr>
          <a:lstStyle/>
          <a:p>
            <a:r>
              <a:rPr lang="en-US" sz="1800" dirty="0">
                <a:effectLst/>
                <a:highlight>
                  <a:srgbClr val="FFFF00"/>
                </a:highlight>
                <a:latin typeface="Baskerville Old Face" panose="02020602080505020303" pitchFamily="18" charset="0"/>
                <a:ea typeface="Calibri" panose="020F0502020204030204" pitchFamily="34" charset="0"/>
              </a:rPr>
              <a:t>HOPE for USG System Students will now cover full tuition</a:t>
            </a:r>
            <a:endParaRPr lang="en-US" dirty="0">
              <a:highlight>
                <a:srgbClr val="FFFF00"/>
              </a:highlight>
              <a:latin typeface="Baskerville Old Face" panose="02020602080505020303" pitchFamily="18" charset="0"/>
            </a:endParaRPr>
          </a:p>
        </p:txBody>
      </p:sp>
      <p:sp>
        <p:nvSpPr>
          <p:cNvPr id="3" name="TextBox 2">
            <a:extLst>
              <a:ext uri="{FF2B5EF4-FFF2-40B4-BE49-F238E27FC236}">
                <a16:creationId xmlns:a16="http://schemas.microsoft.com/office/drawing/2014/main" id="{B6815735-5A0C-C02A-3505-5DF99CA182B9}"/>
              </a:ext>
            </a:extLst>
          </p:cNvPr>
          <p:cNvSpPr txBox="1"/>
          <p:nvPr/>
        </p:nvSpPr>
        <p:spPr>
          <a:xfrm>
            <a:off x="6948555" y="5038635"/>
            <a:ext cx="4280339" cy="1200329"/>
          </a:xfrm>
          <a:prstGeom prst="rect">
            <a:avLst/>
          </a:prstGeom>
          <a:noFill/>
        </p:spPr>
        <p:txBody>
          <a:bodyPr wrap="none" rtlCol="0">
            <a:spAutoFit/>
          </a:bodyPr>
          <a:lstStyle/>
          <a:p>
            <a:pPr algn="ctr"/>
            <a:r>
              <a:rPr lang="en-US" sz="2400" b="1" dirty="0"/>
              <a:t>Fall 2023 Goals</a:t>
            </a:r>
          </a:p>
          <a:p>
            <a:r>
              <a:rPr lang="en-US" sz="2400" dirty="0"/>
              <a:t>510 Returners		Actual 536</a:t>
            </a:r>
          </a:p>
          <a:p>
            <a:r>
              <a:rPr lang="en-US" sz="2400" dirty="0"/>
              <a:t>350 New		On Target</a:t>
            </a:r>
          </a:p>
        </p:txBody>
      </p:sp>
      <p:pic>
        <p:nvPicPr>
          <p:cNvPr id="10" name="Audio 9">
            <a:hlinkClick r:id="" action="ppaction://media"/>
            <a:extLst>
              <a:ext uri="{FF2B5EF4-FFF2-40B4-BE49-F238E27FC236}">
                <a16:creationId xmlns:a16="http://schemas.microsoft.com/office/drawing/2014/main" id="{AFDADD03-AB01-9353-972E-B4E11AA3E58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92890437"/>
      </p:ext>
    </p:extLst>
  </p:cSld>
  <p:clrMapOvr>
    <a:masterClrMapping/>
  </p:clrMapOvr>
  <mc:AlternateContent xmlns:mc="http://schemas.openxmlformats.org/markup-compatibility/2006" xmlns:p14="http://schemas.microsoft.com/office/powerpoint/2010/main">
    <mc:Choice Requires="p14">
      <p:transition spd="slow" p14:dur="2000" advTm="228428"/>
    </mc:Choice>
    <mc:Fallback xmlns="">
      <p:transition spd="slow" advTm="22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810000" y="1219200"/>
            <a:ext cx="4572000" cy="1676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t>   </a:t>
            </a:r>
            <a:br>
              <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Arial Black" pitchFamily="34" charset="0"/>
              <a:ea typeface="+mj-ea"/>
              <a:cs typeface="+mj-cs"/>
            </a:endParaRPr>
          </a:p>
        </p:txBody>
      </p:sp>
      <p:sp>
        <p:nvSpPr>
          <p:cNvPr id="20" name="Title 1"/>
          <p:cNvSpPr txBox="1">
            <a:spLocks/>
          </p:cNvSpPr>
          <p:nvPr/>
        </p:nvSpPr>
        <p:spPr>
          <a:xfrm>
            <a:off x="1497118" y="2057400"/>
            <a:ext cx="9144000" cy="533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6600" b="0" i="0" u="none" strike="noStrike" kern="1200" cap="all" spc="0" normalizeH="0" baseline="0" noProof="0" dirty="0">
              <a:ln>
                <a:noFill/>
              </a:ln>
              <a:solidFill>
                <a:prstClr val="black"/>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F32B2D82-9B40-AE89-7C61-194FE45DB8B8}"/>
              </a:ext>
            </a:extLst>
          </p:cNvPr>
          <p:cNvSpPr txBox="1"/>
          <p:nvPr/>
        </p:nvSpPr>
        <p:spPr>
          <a:xfrm>
            <a:off x="3786714" y="488620"/>
            <a:ext cx="46185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Enrollment Strategy</a:t>
            </a:r>
          </a:p>
        </p:txBody>
      </p:sp>
      <p:sp>
        <p:nvSpPr>
          <p:cNvPr id="4" name="TextBox 3">
            <a:extLst>
              <a:ext uri="{FF2B5EF4-FFF2-40B4-BE49-F238E27FC236}">
                <a16:creationId xmlns:a16="http://schemas.microsoft.com/office/drawing/2014/main" id="{122646E3-4C4B-272B-9948-CC8F7A6E6E89}"/>
              </a:ext>
            </a:extLst>
          </p:cNvPr>
          <p:cNvSpPr txBox="1"/>
          <p:nvPr/>
        </p:nvSpPr>
        <p:spPr>
          <a:xfrm>
            <a:off x="762000" y="1524000"/>
            <a:ext cx="10668000" cy="364933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2400" dirty="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Increased Expenditure </a:t>
            </a:r>
            <a:r>
              <a:rPr lang="en-US" sz="240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in Marketing</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2400" dirty="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Greater Capture of Market Share Through Brand Awareness (Change of Marketing Partner enrollment Fuel)</a:t>
            </a:r>
          </a:p>
          <a:p>
            <a:pPr marL="1257300" lvl="2" indent="-342900">
              <a:lnSpc>
                <a:spcPct val="107000"/>
              </a:lnSpc>
              <a:spcAft>
                <a:spcPts val="800"/>
              </a:spcAft>
              <a:buFont typeface="Symbol" panose="05050102010706020507" pitchFamily="18" charset="2"/>
              <a:buChar char=""/>
            </a:pPr>
            <a:r>
              <a:rPr lang="en-US" sz="2400" dirty="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Target Marketing (Bus Prospective Students for Day on Campus)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2400" dirty="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Market Strategy for Transfer Students (Focus on students in close proximity to College)</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2400" dirty="0">
                <a:solidFill>
                  <a:prstClr val="black"/>
                </a:solidFill>
                <a:latin typeface="Baskerville Old Face" panose="02020602080505020303" pitchFamily="18" charset="0"/>
                <a:ea typeface="Calibri" panose="020F0502020204030204" pitchFamily="34" charset="0"/>
                <a:cs typeface="Times New Roman" panose="02020603050405020304" pitchFamily="18" charset="0"/>
              </a:rPr>
              <a:t>Market Strategy to Applicants that did not attend a College (400 applicants from last year)</a:t>
            </a:r>
          </a:p>
        </p:txBody>
      </p:sp>
      <p:pic>
        <p:nvPicPr>
          <p:cNvPr id="6" name="Audio 5">
            <a:hlinkClick r:id="" action="ppaction://media"/>
            <a:extLst>
              <a:ext uri="{FF2B5EF4-FFF2-40B4-BE49-F238E27FC236}">
                <a16:creationId xmlns:a16="http://schemas.microsoft.com/office/drawing/2014/main" id="{9E4D2505-4836-E686-F3C1-DF347404C9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9181831"/>
      </p:ext>
    </p:extLst>
  </p:cSld>
  <p:clrMapOvr>
    <a:masterClrMapping/>
  </p:clrMapOvr>
  <mc:AlternateContent xmlns:mc="http://schemas.openxmlformats.org/markup-compatibility/2006" xmlns:p14="http://schemas.microsoft.com/office/powerpoint/2010/main">
    <mc:Choice Requires="p14">
      <p:transition spd="slow" p14:dur="2000" advTm="82311"/>
    </mc:Choice>
    <mc:Fallback xmlns="">
      <p:transition spd="slow" advTm="8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66900" y="2209800"/>
            <a:ext cx="8458200" cy="212365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New Athletic Conference</a:t>
            </a:r>
          </a:p>
        </p:txBody>
      </p:sp>
      <p:pic>
        <p:nvPicPr>
          <p:cNvPr id="5" name="Audio 4">
            <a:hlinkClick r:id="" action="ppaction://media"/>
            <a:extLst>
              <a:ext uri="{FF2B5EF4-FFF2-40B4-BE49-F238E27FC236}">
                <a16:creationId xmlns:a16="http://schemas.microsoft.com/office/drawing/2014/main" id="{2890FB8D-E95E-AEA1-B8F6-22C8688A9B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5774847"/>
      </p:ext>
    </p:extLst>
  </p:cSld>
  <p:clrMapOvr>
    <a:masterClrMapping/>
  </p:clrMapOvr>
  <mc:AlternateContent xmlns:mc="http://schemas.openxmlformats.org/markup-compatibility/2006" xmlns:p14="http://schemas.microsoft.com/office/powerpoint/2010/main">
    <mc:Choice Requires="p14">
      <p:transition spd="slow" p14:dur="2000" advTm="5695"/>
    </mc:Choice>
    <mc:Fallback xmlns="">
      <p:transition spd="slow" advTm="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F9F03F-FB71-80E1-C36C-22E229DED86A}"/>
              </a:ext>
            </a:extLst>
          </p:cNvPr>
          <p:cNvGrpSpPr/>
          <p:nvPr/>
        </p:nvGrpSpPr>
        <p:grpSpPr>
          <a:xfrm>
            <a:off x="1959012" y="76200"/>
            <a:ext cx="8142251" cy="6705600"/>
            <a:chOff x="1959012" y="76200"/>
            <a:chExt cx="8142251" cy="6705600"/>
          </a:xfrm>
        </p:grpSpPr>
        <p:grpSp>
          <p:nvGrpSpPr>
            <p:cNvPr id="5" name="Group 4">
              <a:extLst>
                <a:ext uri="{FF2B5EF4-FFF2-40B4-BE49-F238E27FC236}">
                  <a16:creationId xmlns:a16="http://schemas.microsoft.com/office/drawing/2014/main" id="{8966A966-C246-587B-FF3C-F32ADBD80DE3}"/>
                </a:ext>
              </a:extLst>
            </p:cNvPr>
            <p:cNvGrpSpPr/>
            <p:nvPr/>
          </p:nvGrpSpPr>
          <p:grpSpPr>
            <a:xfrm>
              <a:off x="2090738" y="76200"/>
              <a:ext cx="8010525" cy="6705600"/>
              <a:chOff x="2090738" y="76200"/>
              <a:chExt cx="8010525" cy="6705600"/>
            </a:xfrm>
          </p:grpSpPr>
          <p:grpSp>
            <p:nvGrpSpPr>
              <p:cNvPr id="8" name="Group 7">
                <a:extLst>
                  <a:ext uri="{FF2B5EF4-FFF2-40B4-BE49-F238E27FC236}">
                    <a16:creationId xmlns:a16="http://schemas.microsoft.com/office/drawing/2014/main" id="{E909CF4E-BDF4-523E-230E-5D870C66CAC8}"/>
                  </a:ext>
                </a:extLst>
              </p:cNvPr>
              <p:cNvGrpSpPr/>
              <p:nvPr/>
            </p:nvGrpSpPr>
            <p:grpSpPr>
              <a:xfrm>
                <a:off x="2090738" y="76200"/>
                <a:ext cx="8010525" cy="6705600"/>
                <a:chOff x="2090738" y="76200"/>
                <a:chExt cx="8010525" cy="6705600"/>
              </a:xfrm>
            </p:grpSpPr>
            <p:pic>
              <p:nvPicPr>
                <p:cNvPr id="12" name="Picture 2" descr="This is Conference Carolinas - News &amp; Notes From Around the League - Conference  Carolinas">
                  <a:extLst>
                    <a:ext uri="{FF2B5EF4-FFF2-40B4-BE49-F238E27FC236}">
                      <a16:creationId xmlns:a16="http://schemas.microsoft.com/office/drawing/2014/main" id="{860DBCFA-87F0-614A-8F2E-780EAF968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38" y="76200"/>
                  <a:ext cx="8010525" cy="6705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8CC48A4-EEA6-59CA-6CE5-052F2045651A}"/>
                    </a:ext>
                  </a:extLst>
                </p:cNvPr>
                <p:cNvSpPr/>
                <p:nvPr/>
              </p:nvSpPr>
              <p:spPr>
                <a:xfrm>
                  <a:off x="2624328" y="4572000"/>
                  <a:ext cx="2670048" cy="75895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D4D4313-A45D-4521-7E6A-538C1CA8A754}"/>
                    </a:ext>
                  </a:extLst>
                </p:cNvPr>
                <p:cNvSpPr/>
                <p:nvPr/>
              </p:nvSpPr>
              <p:spPr>
                <a:xfrm>
                  <a:off x="2842260" y="4978908"/>
                  <a:ext cx="2234184" cy="75895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49A97A17-3C82-31F4-3338-7C39ECA082A7}"/>
                  </a:ext>
                </a:extLst>
              </p:cNvPr>
              <p:cNvGrpSpPr/>
              <p:nvPr/>
            </p:nvGrpSpPr>
            <p:grpSpPr>
              <a:xfrm>
                <a:off x="2928248" y="2119448"/>
                <a:ext cx="769620" cy="803596"/>
                <a:chOff x="2928248" y="2119448"/>
                <a:chExt cx="769620" cy="803596"/>
              </a:xfrm>
            </p:grpSpPr>
            <p:pic>
              <p:nvPicPr>
                <p:cNvPr id="10" name="Picture 4" descr="Peach Belt Conference">
                  <a:extLst>
                    <a:ext uri="{FF2B5EF4-FFF2-40B4-BE49-F238E27FC236}">
                      <a16:creationId xmlns:a16="http://schemas.microsoft.com/office/drawing/2014/main" id="{BE064236-883E-61ED-4443-9831A6F5F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248" y="2119448"/>
                  <a:ext cx="769620" cy="5419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7F047B-DAF0-338A-DF62-A1FDA3353555}"/>
                    </a:ext>
                  </a:extLst>
                </p:cNvPr>
                <p:cNvSpPr txBox="1"/>
                <p:nvPr/>
              </p:nvSpPr>
              <p:spPr>
                <a:xfrm>
                  <a:off x="2928248" y="2661434"/>
                  <a:ext cx="75895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7030A0"/>
                      </a:solidFill>
                      <a:effectLst/>
                      <a:uLnTx/>
                      <a:uFillTx/>
                      <a:latin typeface="Castellar" panose="020A0402060406010301" pitchFamily="18" charset="0"/>
                    </a:rPr>
                    <a:t>YHC</a:t>
                  </a:r>
                </a:p>
              </p:txBody>
            </p:sp>
          </p:grpSp>
        </p:grpSp>
        <p:pic>
          <p:nvPicPr>
            <p:cNvPr id="6" name="Picture 5">
              <a:extLst>
                <a:ext uri="{FF2B5EF4-FFF2-40B4-BE49-F238E27FC236}">
                  <a16:creationId xmlns:a16="http://schemas.microsoft.com/office/drawing/2014/main" id="{0770B390-1F92-6677-D68F-DACBE51676AB}"/>
                </a:ext>
              </a:extLst>
            </p:cNvPr>
            <p:cNvPicPr>
              <a:picLocks noChangeAspect="1"/>
            </p:cNvPicPr>
            <p:nvPr/>
          </p:nvPicPr>
          <p:blipFill>
            <a:blip r:embed="rId6"/>
            <a:stretch>
              <a:fillRect/>
            </a:stretch>
          </p:blipFill>
          <p:spPr>
            <a:xfrm>
              <a:off x="2083308" y="2074079"/>
              <a:ext cx="758952" cy="758952"/>
            </a:xfrm>
            <a:prstGeom prst="rect">
              <a:avLst/>
            </a:prstGeom>
          </p:spPr>
        </p:pic>
        <p:sp>
          <p:nvSpPr>
            <p:cNvPr id="7" name="TextBox 6">
              <a:extLst>
                <a:ext uri="{FF2B5EF4-FFF2-40B4-BE49-F238E27FC236}">
                  <a16:creationId xmlns:a16="http://schemas.microsoft.com/office/drawing/2014/main" id="{4F955B21-D8AF-551F-E4D7-E79512722B89}"/>
                </a:ext>
              </a:extLst>
            </p:cNvPr>
            <p:cNvSpPr txBox="1"/>
            <p:nvPr/>
          </p:nvSpPr>
          <p:spPr>
            <a:xfrm>
              <a:off x="1959012" y="2756556"/>
              <a:ext cx="9262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prstClr val="black"/>
                  </a:solidFill>
                  <a:effectLst/>
                  <a:uLnTx/>
                  <a:uFillTx/>
                  <a:latin typeface="Castellar" panose="020A0402060406010301" pitchFamily="18" charset="0"/>
                </a:rPr>
                <a:t>Shorter College</a:t>
              </a:r>
            </a:p>
          </p:txBody>
        </p:sp>
      </p:grpSp>
      <p:pic>
        <p:nvPicPr>
          <p:cNvPr id="15" name="Audio 14">
            <a:hlinkClick r:id="" action="ppaction://media"/>
            <a:extLst>
              <a:ext uri="{FF2B5EF4-FFF2-40B4-BE49-F238E27FC236}">
                <a16:creationId xmlns:a16="http://schemas.microsoft.com/office/drawing/2014/main" id="{DAA6857A-0AD7-A427-467F-72748F46C1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88118"/>
      </p:ext>
    </p:extLst>
  </p:cSld>
  <p:clrMapOvr>
    <a:masterClrMapping/>
  </p:clrMapOvr>
  <mc:AlternateContent xmlns:mc="http://schemas.openxmlformats.org/markup-compatibility/2006" xmlns:p14="http://schemas.microsoft.com/office/powerpoint/2010/main">
    <mc:Choice Requires="p14">
      <p:transition spd="slow" p14:dur="2000" advTm="56931"/>
    </mc:Choice>
    <mc:Fallback xmlns="">
      <p:transition spd="slow" advTm="5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22E9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499" y="533401"/>
            <a:ext cx="6096004" cy="6123097"/>
          </a:xfrm>
          <a:prstGeom prst="rect">
            <a:avLst/>
          </a:prstGeom>
        </p:spPr>
      </p:pic>
      <p:pic>
        <p:nvPicPr>
          <p:cNvPr id="5" name="Audio 4">
            <a:hlinkClick r:id="" action="ppaction://media"/>
            <a:extLst>
              <a:ext uri="{FF2B5EF4-FFF2-40B4-BE49-F238E27FC236}">
                <a16:creationId xmlns:a16="http://schemas.microsoft.com/office/drawing/2014/main" id="{6178374C-A8DD-D5EA-F16A-83C7F9FB3F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7992810"/>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66900" y="2875002"/>
            <a:ext cx="8458200" cy="1107996"/>
          </a:xfrm>
          <a:prstGeom prst="rect">
            <a:avLst/>
          </a:prstGeom>
        </p:spPr>
        <p:txBody>
          <a:bodyPr wrap="square">
            <a:spAutoFit/>
          </a:bodyPr>
          <a:lstStyle/>
          <a:p>
            <a:pPr lvl="0" algn="ctr">
              <a:spcBef>
                <a:spcPct val="0"/>
              </a:spcBef>
              <a:defRPr/>
            </a:pPr>
            <a:r>
              <a:rPr lang="en-US" sz="6600" dirty="0">
                <a:solidFill>
                  <a:schemeClr val="bg1"/>
                </a:solidFill>
                <a:latin typeface="Baskerville Old Face" panose="02020602080505020303" pitchFamily="18" charset="0"/>
              </a:rPr>
              <a:t>State of the College</a:t>
            </a:r>
          </a:p>
        </p:txBody>
      </p:sp>
      <p:pic>
        <p:nvPicPr>
          <p:cNvPr id="6" name="Audio 5">
            <a:hlinkClick r:id="" action="ppaction://media"/>
            <a:extLst>
              <a:ext uri="{FF2B5EF4-FFF2-40B4-BE49-F238E27FC236}">
                <a16:creationId xmlns:a16="http://schemas.microsoft.com/office/drawing/2014/main" id="{DDFA0823-7222-B4A8-28BF-36977F2198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4886418"/>
      </p:ext>
    </p:extLst>
  </p:cSld>
  <p:clrMapOvr>
    <a:masterClrMapping/>
  </p:clrMapOvr>
  <mc:AlternateContent xmlns:mc="http://schemas.openxmlformats.org/markup-compatibility/2006" xmlns:p14="http://schemas.microsoft.com/office/powerpoint/2010/main">
    <mc:Choice Requires="p14">
      <p:transition spd="slow" p14:dur="2000" advTm="9103"/>
    </mc:Choice>
    <mc:Fallback xmlns="">
      <p:transition spd="slow" advTm="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3C447-4B41-8A52-B7C6-39C4D0B58D29}"/>
              </a:ext>
            </a:extLst>
          </p:cNvPr>
          <p:cNvPicPr>
            <a:picLocks noChangeAspect="1"/>
          </p:cNvPicPr>
          <p:nvPr/>
        </p:nvPicPr>
        <p:blipFill>
          <a:blip r:embed="rId4"/>
          <a:stretch>
            <a:fillRect/>
          </a:stretch>
        </p:blipFill>
        <p:spPr>
          <a:xfrm>
            <a:off x="990600" y="990600"/>
            <a:ext cx="4095750" cy="4095750"/>
          </a:xfrm>
          <a:prstGeom prst="rect">
            <a:avLst/>
          </a:prstGeom>
        </p:spPr>
      </p:pic>
      <p:pic>
        <p:nvPicPr>
          <p:cNvPr id="3" name="Picture 2">
            <a:extLst>
              <a:ext uri="{FF2B5EF4-FFF2-40B4-BE49-F238E27FC236}">
                <a16:creationId xmlns:a16="http://schemas.microsoft.com/office/drawing/2014/main" id="{311B9801-FEB9-098B-41EF-C3D69A4A0367}"/>
              </a:ext>
            </a:extLst>
          </p:cNvPr>
          <p:cNvPicPr>
            <a:picLocks noChangeAspect="1"/>
          </p:cNvPicPr>
          <p:nvPr/>
        </p:nvPicPr>
        <p:blipFill rotWithShape="1">
          <a:blip r:embed="rId5"/>
          <a:srcRect t="5172" b="3664"/>
          <a:stretch/>
        </p:blipFill>
        <p:spPr>
          <a:xfrm>
            <a:off x="6324600" y="1057275"/>
            <a:ext cx="4419600" cy="4029075"/>
          </a:xfrm>
          <a:prstGeom prst="rect">
            <a:avLst/>
          </a:prstGeom>
        </p:spPr>
      </p:pic>
      <p:sp>
        <p:nvSpPr>
          <p:cNvPr id="4" name="TextBox 3">
            <a:extLst>
              <a:ext uri="{FF2B5EF4-FFF2-40B4-BE49-F238E27FC236}">
                <a16:creationId xmlns:a16="http://schemas.microsoft.com/office/drawing/2014/main" id="{FABFA7E3-5989-310B-52B0-039A656818D3}"/>
              </a:ext>
            </a:extLst>
          </p:cNvPr>
          <p:cNvSpPr txBox="1"/>
          <p:nvPr/>
        </p:nvSpPr>
        <p:spPr>
          <a:xfrm>
            <a:off x="1958783" y="5410200"/>
            <a:ext cx="2126288" cy="707886"/>
          </a:xfrm>
          <a:prstGeom prst="rect">
            <a:avLst/>
          </a:prstGeom>
          <a:noFill/>
        </p:spPr>
        <p:txBody>
          <a:bodyPr wrap="none" rtlCol="0">
            <a:spAutoFit/>
          </a:bodyPr>
          <a:lstStyle/>
          <a:p>
            <a:pPr algn="ctr"/>
            <a:r>
              <a:rPr lang="en-US" sz="2000" dirty="0"/>
              <a:t>Dr. Joy Hamm</a:t>
            </a:r>
          </a:p>
          <a:p>
            <a:pPr algn="ctr"/>
            <a:r>
              <a:rPr lang="en-US" sz="2000" dirty="0"/>
              <a:t>V.P. for Admissions</a:t>
            </a:r>
          </a:p>
        </p:txBody>
      </p:sp>
      <p:sp>
        <p:nvSpPr>
          <p:cNvPr id="5" name="TextBox 4">
            <a:extLst>
              <a:ext uri="{FF2B5EF4-FFF2-40B4-BE49-F238E27FC236}">
                <a16:creationId xmlns:a16="http://schemas.microsoft.com/office/drawing/2014/main" id="{5527F179-D033-3A92-0497-D85EF4A20BAF}"/>
              </a:ext>
            </a:extLst>
          </p:cNvPr>
          <p:cNvSpPr txBox="1"/>
          <p:nvPr/>
        </p:nvSpPr>
        <p:spPr>
          <a:xfrm>
            <a:off x="6918480" y="5406501"/>
            <a:ext cx="3231847" cy="707886"/>
          </a:xfrm>
          <a:prstGeom prst="rect">
            <a:avLst/>
          </a:prstGeom>
          <a:noFill/>
        </p:spPr>
        <p:txBody>
          <a:bodyPr wrap="none" rtlCol="0">
            <a:spAutoFit/>
          </a:bodyPr>
          <a:lstStyle/>
          <a:p>
            <a:pPr algn="ctr"/>
            <a:r>
              <a:rPr lang="en-US" sz="2000" dirty="0"/>
              <a:t>Dr. Karen Pruett</a:t>
            </a:r>
          </a:p>
          <a:p>
            <a:pPr algn="ctr"/>
            <a:r>
              <a:rPr lang="en-US" sz="2000" dirty="0"/>
              <a:t>V.P. for Student Development</a:t>
            </a:r>
          </a:p>
        </p:txBody>
      </p:sp>
      <p:pic>
        <p:nvPicPr>
          <p:cNvPr id="8" name="Audio 7">
            <a:hlinkClick r:id="" action="ppaction://media"/>
            <a:extLst>
              <a:ext uri="{FF2B5EF4-FFF2-40B4-BE49-F238E27FC236}">
                <a16:creationId xmlns:a16="http://schemas.microsoft.com/office/drawing/2014/main" id="{12A65E16-08B3-FBD2-D22E-65E5626891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3778086"/>
      </p:ext>
    </p:extLst>
  </p:cSld>
  <p:clrMapOvr>
    <a:masterClrMapping/>
  </p:clrMapOvr>
  <mc:AlternateContent xmlns:mc="http://schemas.openxmlformats.org/markup-compatibility/2006" xmlns:p14="http://schemas.microsoft.com/office/powerpoint/2010/main">
    <mc:Choice Requires="p14">
      <p:transition spd="med" p14:dur="700" advTm="46223">
        <p:fade/>
      </p:transition>
    </mc:Choice>
    <mc:Fallback xmlns="">
      <p:transition spd="med" advTm="46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BFA7E3-5989-310B-52B0-039A656818D3}"/>
              </a:ext>
            </a:extLst>
          </p:cNvPr>
          <p:cNvSpPr txBox="1"/>
          <p:nvPr/>
        </p:nvSpPr>
        <p:spPr>
          <a:xfrm>
            <a:off x="1691719" y="4798088"/>
            <a:ext cx="2801857" cy="707886"/>
          </a:xfrm>
          <a:prstGeom prst="rect">
            <a:avLst/>
          </a:prstGeom>
          <a:noFill/>
        </p:spPr>
        <p:txBody>
          <a:bodyPr wrap="none" rtlCol="0">
            <a:spAutoFit/>
          </a:bodyPr>
          <a:lstStyle/>
          <a:p>
            <a:pPr algn="ctr"/>
            <a:r>
              <a:rPr lang="en-US" sz="2000" dirty="0"/>
              <a:t>Dr. Jason Pierce</a:t>
            </a:r>
          </a:p>
          <a:p>
            <a:pPr algn="ctr"/>
            <a:r>
              <a:rPr lang="en-US" sz="2000" dirty="0"/>
              <a:t>Executive VP and Provost</a:t>
            </a:r>
          </a:p>
        </p:txBody>
      </p:sp>
      <p:sp>
        <p:nvSpPr>
          <p:cNvPr id="5" name="TextBox 4">
            <a:extLst>
              <a:ext uri="{FF2B5EF4-FFF2-40B4-BE49-F238E27FC236}">
                <a16:creationId xmlns:a16="http://schemas.microsoft.com/office/drawing/2014/main" id="{5527F179-D033-3A92-0497-D85EF4A20BAF}"/>
              </a:ext>
            </a:extLst>
          </p:cNvPr>
          <p:cNvSpPr txBox="1"/>
          <p:nvPr/>
        </p:nvSpPr>
        <p:spPr>
          <a:xfrm>
            <a:off x="6648686" y="4798088"/>
            <a:ext cx="3161828" cy="707886"/>
          </a:xfrm>
          <a:prstGeom prst="rect">
            <a:avLst/>
          </a:prstGeom>
          <a:noFill/>
        </p:spPr>
        <p:txBody>
          <a:bodyPr wrap="none" rtlCol="0">
            <a:spAutoFit/>
          </a:bodyPr>
          <a:lstStyle/>
          <a:p>
            <a:pPr algn="ctr"/>
            <a:r>
              <a:rPr lang="en-US" sz="2000" dirty="0"/>
              <a:t>Daniel ‘Bo” Wright</a:t>
            </a:r>
          </a:p>
          <a:p>
            <a:pPr algn="ctr"/>
            <a:r>
              <a:rPr lang="en-US" sz="2000" dirty="0"/>
              <a:t>V.P. for Business and Finance</a:t>
            </a:r>
          </a:p>
        </p:txBody>
      </p:sp>
      <p:pic>
        <p:nvPicPr>
          <p:cNvPr id="6" name="Picture 5">
            <a:extLst>
              <a:ext uri="{FF2B5EF4-FFF2-40B4-BE49-F238E27FC236}">
                <a16:creationId xmlns:a16="http://schemas.microsoft.com/office/drawing/2014/main" id="{45B08E4A-9E6A-3DA6-2070-9015C32B9DD1}"/>
              </a:ext>
            </a:extLst>
          </p:cNvPr>
          <p:cNvPicPr>
            <a:picLocks noChangeAspect="1"/>
          </p:cNvPicPr>
          <p:nvPr/>
        </p:nvPicPr>
        <p:blipFill>
          <a:blip r:embed="rId4"/>
          <a:stretch>
            <a:fillRect/>
          </a:stretch>
        </p:blipFill>
        <p:spPr>
          <a:xfrm>
            <a:off x="1179826" y="1600200"/>
            <a:ext cx="3825645" cy="2828925"/>
          </a:xfrm>
          <a:prstGeom prst="rect">
            <a:avLst/>
          </a:prstGeom>
        </p:spPr>
      </p:pic>
      <p:pic>
        <p:nvPicPr>
          <p:cNvPr id="7" name="Picture 6">
            <a:extLst>
              <a:ext uri="{FF2B5EF4-FFF2-40B4-BE49-F238E27FC236}">
                <a16:creationId xmlns:a16="http://schemas.microsoft.com/office/drawing/2014/main" id="{2602B479-10B5-9F7C-867B-B78517439088}"/>
              </a:ext>
            </a:extLst>
          </p:cNvPr>
          <p:cNvPicPr>
            <a:picLocks noChangeAspect="1"/>
          </p:cNvPicPr>
          <p:nvPr/>
        </p:nvPicPr>
        <p:blipFill rotWithShape="1">
          <a:blip r:embed="rId5"/>
          <a:srcRect b="14946"/>
          <a:stretch/>
        </p:blipFill>
        <p:spPr>
          <a:xfrm>
            <a:off x="6477000" y="1581778"/>
            <a:ext cx="3505200" cy="2981325"/>
          </a:xfrm>
          <a:prstGeom prst="rect">
            <a:avLst/>
          </a:prstGeom>
        </p:spPr>
      </p:pic>
      <p:pic>
        <p:nvPicPr>
          <p:cNvPr id="8" name="Audio 7">
            <a:hlinkClick r:id="" action="ppaction://media"/>
            <a:extLst>
              <a:ext uri="{FF2B5EF4-FFF2-40B4-BE49-F238E27FC236}">
                <a16:creationId xmlns:a16="http://schemas.microsoft.com/office/drawing/2014/main" id="{14BAE6F1-65BC-2BAF-BC11-364202F8A9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4367716"/>
      </p:ext>
    </p:extLst>
  </p:cSld>
  <p:clrMapOvr>
    <a:masterClrMapping/>
  </p:clrMapOvr>
  <mc:AlternateContent xmlns:mc="http://schemas.openxmlformats.org/markup-compatibility/2006" xmlns:p14="http://schemas.microsoft.com/office/powerpoint/2010/main">
    <mc:Choice Requires="p14">
      <p:transition spd="med" p14:dur="700" advTm="70871">
        <p:fade/>
      </p:transition>
    </mc:Choice>
    <mc:Fallback xmlns="">
      <p:transition spd="med" advTm="70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D8798-9229-5ED5-2CED-CAC035D3B505}"/>
              </a:ext>
            </a:extLst>
          </p:cNvPr>
          <p:cNvPicPr>
            <a:picLocks noChangeAspect="1"/>
          </p:cNvPicPr>
          <p:nvPr/>
        </p:nvPicPr>
        <p:blipFill>
          <a:blip r:embed="rId4"/>
          <a:stretch>
            <a:fillRect/>
          </a:stretch>
        </p:blipFill>
        <p:spPr>
          <a:xfrm>
            <a:off x="1219200" y="1747298"/>
            <a:ext cx="2143125" cy="2143125"/>
          </a:xfrm>
          <a:prstGeom prst="rect">
            <a:avLst/>
          </a:prstGeom>
        </p:spPr>
      </p:pic>
      <p:sp>
        <p:nvSpPr>
          <p:cNvPr id="9" name="TextBox 8">
            <a:extLst>
              <a:ext uri="{FF2B5EF4-FFF2-40B4-BE49-F238E27FC236}">
                <a16:creationId xmlns:a16="http://schemas.microsoft.com/office/drawing/2014/main" id="{E4135D3B-1EEB-E15F-EE35-C9E4B7F19CC3}"/>
              </a:ext>
            </a:extLst>
          </p:cNvPr>
          <p:cNvSpPr txBox="1"/>
          <p:nvPr/>
        </p:nvSpPr>
        <p:spPr>
          <a:xfrm>
            <a:off x="3555224" y="5257800"/>
            <a:ext cx="6932524" cy="863250"/>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ODK is the oldest Leadership Society in America. There are only 370 active chapters worldwide.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9E8015D-A0F8-B730-0764-77F5C2D2B44A}"/>
              </a:ext>
            </a:extLst>
          </p:cNvPr>
          <p:cNvPicPr>
            <a:picLocks noChangeAspect="1"/>
          </p:cNvPicPr>
          <p:nvPr/>
        </p:nvPicPr>
        <p:blipFill>
          <a:blip r:embed="rId5"/>
          <a:stretch>
            <a:fillRect/>
          </a:stretch>
        </p:blipFill>
        <p:spPr>
          <a:xfrm>
            <a:off x="3523412" y="618586"/>
            <a:ext cx="6667500" cy="4400550"/>
          </a:xfrm>
          <a:prstGeom prst="rect">
            <a:avLst/>
          </a:prstGeom>
        </p:spPr>
      </p:pic>
      <p:pic>
        <p:nvPicPr>
          <p:cNvPr id="5" name="Audio 4">
            <a:hlinkClick r:id="" action="ppaction://media"/>
            <a:extLst>
              <a:ext uri="{FF2B5EF4-FFF2-40B4-BE49-F238E27FC236}">
                <a16:creationId xmlns:a16="http://schemas.microsoft.com/office/drawing/2014/main" id="{7048047F-BFF6-459A-FAB3-D3E9229975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3108207"/>
      </p:ext>
    </p:extLst>
  </p:cSld>
  <p:clrMapOvr>
    <a:masterClrMapping/>
  </p:clrMapOvr>
  <mc:AlternateContent xmlns:mc="http://schemas.openxmlformats.org/markup-compatibility/2006" xmlns:p14="http://schemas.microsoft.com/office/powerpoint/2010/main">
    <mc:Choice Requires="p14">
      <p:transition spd="med" p14:dur="700" advTm="108183">
        <p:fade/>
      </p:transition>
    </mc:Choice>
    <mc:Fallback xmlns="">
      <p:transition spd="med" advTm="108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F0CC-BBE1-1AD8-0DF9-04A506AE4FD6}"/>
              </a:ext>
            </a:extLst>
          </p:cNvPr>
          <p:cNvPicPr>
            <a:picLocks noChangeAspect="1"/>
          </p:cNvPicPr>
          <p:nvPr/>
        </p:nvPicPr>
        <p:blipFill rotWithShape="1">
          <a:blip r:embed="rId4"/>
          <a:srcRect l="29375" t="12222" r="29375" b="4445"/>
          <a:stretch/>
        </p:blipFill>
        <p:spPr>
          <a:xfrm>
            <a:off x="1094913" y="457200"/>
            <a:ext cx="5029200" cy="5715000"/>
          </a:xfrm>
          <a:prstGeom prst="rect">
            <a:avLst/>
          </a:prstGeom>
        </p:spPr>
      </p:pic>
      <p:sp>
        <p:nvSpPr>
          <p:cNvPr id="6" name="TextBox 5">
            <a:extLst>
              <a:ext uri="{FF2B5EF4-FFF2-40B4-BE49-F238E27FC236}">
                <a16:creationId xmlns:a16="http://schemas.microsoft.com/office/drawing/2014/main" id="{F11FD555-040F-9A91-C415-133969F99090}"/>
              </a:ext>
            </a:extLst>
          </p:cNvPr>
          <p:cNvSpPr txBox="1"/>
          <p:nvPr/>
        </p:nvSpPr>
        <p:spPr>
          <a:xfrm>
            <a:off x="1125985" y="152400"/>
            <a:ext cx="4724400" cy="369332"/>
          </a:xfrm>
          <a:prstGeom prst="rect">
            <a:avLst/>
          </a:prstGeom>
          <a:noFill/>
        </p:spPr>
        <p:txBody>
          <a:bodyPr wrap="square">
            <a:spAutoFit/>
          </a:bodyPr>
          <a:lstStyle/>
          <a:p>
            <a:r>
              <a:rPr lang="en-US" dirty="0"/>
              <a:t>The Influential Issue – JAMES Magazine 2022 </a:t>
            </a:r>
          </a:p>
        </p:txBody>
      </p:sp>
      <p:grpSp>
        <p:nvGrpSpPr>
          <p:cNvPr id="12" name="Group 11">
            <a:extLst>
              <a:ext uri="{FF2B5EF4-FFF2-40B4-BE49-F238E27FC236}">
                <a16:creationId xmlns:a16="http://schemas.microsoft.com/office/drawing/2014/main" id="{413E3384-0D36-9801-C8B4-DF66496A27AE}"/>
              </a:ext>
            </a:extLst>
          </p:cNvPr>
          <p:cNvGrpSpPr/>
          <p:nvPr/>
        </p:nvGrpSpPr>
        <p:grpSpPr>
          <a:xfrm>
            <a:off x="7162800" y="228600"/>
            <a:ext cx="4724400" cy="5802868"/>
            <a:chOff x="7162800" y="228600"/>
            <a:chExt cx="4724400" cy="5802868"/>
          </a:xfrm>
        </p:grpSpPr>
        <p:pic>
          <p:nvPicPr>
            <p:cNvPr id="8" name="Picture 7">
              <a:extLst>
                <a:ext uri="{FF2B5EF4-FFF2-40B4-BE49-F238E27FC236}">
                  <a16:creationId xmlns:a16="http://schemas.microsoft.com/office/drawing/2014/main" id="{EBDCC427-4486-046A-3385-928502C64AF2}"/>
                </a:ext>
              </a:extLst>
            </p:cNvPr>
            <p:cNvPicPr>
              <a:picLocks noChangeAspect="1"/>
            </p:cNvPicPr>
            <p:nvPr/>
          </p:nvPicPr>
          <p:blipFill rotWithShape="1">
            <a:blip r:embed="rId5"/>
            <a:srcRect l="31249" t="12052" r="30001" b="3333"/>
            <a:stretch/>
          </p:blipFill>
          <p:spPr>
            <a:xfrm>
              <a:off x="7162800" y="228600"/>
              <a:ext cx="4724400" cy="5802868"/>
            </a:xfrm>
            <a:prstGeom prst="rect">
              <a:avLst/>
            </a:prstGeom>
          </p:spPr>
        </p:pic>
        <p:sp>
          <p:nvSpPr>
            <p:cNvPr id="11" name="TextBox 10">
              <a:extLst>
                <a:ext uri="{FF2B5EF4-FFF2-40B4-BE49-F238E27FC236}">
                  <a16:creationId xmlns:a16="http://schemas.microsoft.com/office/drawing/2014/main" id="{6715CEAA-2A37-F821-D72B-4CC926774AA2}"/>
                </a:ext>
              </a:extLst>
            </p:cNvPr>
            <p:cNvSpPr txBox="1"/>
            <p:nvPr/>
          </p:nvSpPr>
          <p:spPr>
            <a:xfrm>
              <a:off x="7463901" y="4343400"/>
              <a:ext cx="4265398" cy="369332"/>
            </a:xfrm>
            <a:prstGeom prst="rect">
              <a:avLst/>
            </a:prstGeom>
            <a:noFill/>
          </p:spPr>
          <p:txBody>
            <a:bodyPr wrap="none" rtlCol="0">
              <a:spAutoFit/>
            </a:bodyPr>
            <a:lstStyle/>
            <a:p>
              <a:r>
                <a:rPr lang="en-US" dirty="0">
                  <a:solidFill>
                    <a:schemeClr val="bg1"/>
                  </a:solidFill>
                </a:rPr>
                <a:t>92% of Graduates Employed or Grad School</a:t>
              </a:r>
            </a:p>
          </p:txBody>
        </p:sp>
      </p:grpSp>
      <p:pic>
        <p:nvPicPr>
          <p:cNvPr id="5" name="Audio 4">
            <a:hlinkClick r:id="" action="ppaction://media"/>
            <a:extLst>
              <a:ext uri="{FF2B5EF4-FFF2-40B4-BE49-F238E27FC236}">
                <a16:creationId xmlns:a16="http://schemas.microsoft.com/office/drawing/2014/main" id="{87A8F641-7695-A280-842B-7488E256A8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7729043"/>
      </p:ext>
    </p:extLst>
  </p:cSld>
  <p:clrMapOvr>
    <a:masterClrMapping/>
  </p:clrMapOvr>
  <mc:AlternateContent xmlns:mc="http://schemas.openxmlformats.org/markup-compatibility/2006" xmlns:p14="http://schemas.microsoft.com/office/powerpoint/2010/main">
    <mc:Choice Requires="p14">
      <p:transition spd="med" p14:dur="700" advTm="52527">
        <p:fade/>
      </p:transition>
    </mc:Choice>
    <mc:Fallback xmlns="">
      <p:transition spd="med" advTm="52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3847-66C6-A094-390C-360813C01281}"/>
              </a:ext>
            </a:extLst>
          </p:cNvPr>
          <p:cNvPicPr>
            <a:picLocks noChangeAspect="1"/>
          </p:cNvPicPr>
          <p:nvPr/>
        </p:nvPicPr>
        <p:blipFill>
          <a:blip r:embed="rId4">
            <a:extLst>
              <a:ext uri="{28A0092B-C50C-407E-A947-70E740481C1C}">
                <a14:useLocalDpi xmlns:a14="http://schemas.microsoft.com/office/drawing/2010/main" val="0"/>
              </a:ext>
            </a:extLst>
          </a:blip>
          <a:srcRect l="12500" r="12500"/>
          <a:stretch/>
        </p:blipFill>
        <p:spPr>
          <a:xfrm>
            <a:off x="2743200" y="1828800"/>
            <a:ext cx="2743200" cy="3657600"/>
          </a:xfrm>
          <a:prstGeom prst="rect">
            <a:avLst/>
          </a:prstGeom>
          <a:ln>
            <a:solidFill>
              <a:schemeClr val="tx1"/>
            </a:solidFill>
          </a:ln>
          <a:effectLst/>
        </p:spPr>
      </p:pic>
      <p:pic>
        <p:nvPicPr>
          <p:cNvPr id="10" name="Picture 9">
            <a:extLst>
              <a:ext uri="{FF2B5EF4-FFF2-40B4-BE49-F238E27FC236}">
                <a16:creationId xmlns:a16="http://schemas.microsoft.com/office/drawing/2014/main" id="{02642E6C-BC39-69DB-F20E-3089E4BF62AD}"/>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6702552" y="1828800"/>
            <a:ext cx="2743200" cy="3657600"/>
          </a:xfrm>
          <a:prstGeom prst="rect">
            <a:avLst/>
          </a:prstGeom>
          <a:ln>
            <a:solidFill>
              <a:schemeClr val="tx1"/>
            </a:solidFill>
          </a:ln>
          <a:effectLst/>
        </p:spPr>
      </p:pic>
      <p:sp>
        <p:nvSpPr>
          <p:cNvPr id="12" name="TextBox 11">
            <a:extLst>
              <a:ext uri="{FF2B5EF4-FFF2-40B4-BE49-F238E27FC236}">
                <a16:creationId xmlns:a16="http://schemas.microsoft.com/office/drawing/2014/main" id="{EDD12C88-152F-0480-C499-8CB3078F8AE8}"/>
              </a:ext>
            </a:extLst>
          </p:cNvPr>
          <p:cNvSpPr txBox="1"/>
          <p:nvPr/>
        </p:nvSpPr>
        <p:spPr>
          <a:xfrm>
            <a:off x="2743200"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Ashley Palmateer</a:t>
            </a:r>
            <a:b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Blairsville, 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Psychology</a:t>
            </a:r>
          </a:p>
        </p:txBody>
      </p:sp>
      <p:sp>
        <p:nvSpPr>
          <p:cNvPr id="13" name="TextBox 12">
            <a:extLst>
              <a:ext uri="{FF2B5EF4-FFF2-40B4-BE49-F238E27FC236}">
                <a16:creationId xmlns:a16="http://schemas.microsoft.com/office/drawing/2014/main" id="{EB0585F1-5B99-4674-7917-23E4926430EA}"/>
              </a:ext>
            </a:extLst>
          </p:cNvPr>
          <p:cNvSpPr txBox="1"/>
          <p:nvPr/>
        </p:nvSpPr>
        <p:spPr>
          <a:xfrm>
            <a:off x="6702552" y="5486400"/>
            <a:ext cx="2743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Sophia Shook</a:t>
            </a:r>
            <a:b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Hiawassee, 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Biology</a:t>
            </a:r>
          </a:p>
        </p:txBody>
      </p:sp>
      <p:sp>
        <p:nvSpPr>
          <p:cNvPr id="14" name="TextBox 13">
            <a:extLst>
              <a:ext uri="{FF2B5EF4-FFF2-40B4-BE49-F238E27FC236}">
                <a16:creationId xmlns:a16="http://schemas.microsoft.com/office/drawing/2014/main" id="{8BAAC4AC-BB86-633E-0C84-6BCF9C76BD5C}"/>
              </a:ext>
            </a:extLst>
          </p:cNvPr>
          <p:cNvSpPr txBox="1"/>
          <p:nvPr/>
        </p:nvSpPr>
        <p:spPr>
          <a:xfrm>
            <a:off x="246669" y="1143000"/>
            <a:ext cx="116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Appalachian College Association Ledford Scholars</a:t>
            </a:r>
          </a:p>
        </p:txBody>
      </p:sp>
      <p:pic>
        <p:nvPicPr>
          <p:cNvPr id="4" name="Audio 3">
            <a:hlinkClick r:id="" action="ppaction://media"/>
            <a:extLst>
              <a:ext uri="{FF2B5EF4-FFF2-40B4-BE49-F238E27FC236}">
                <a16:creationId xmlns:a16="http://schemas.microsoft.com/office/drawing/2014/main" id="{563BEDF0-3827-FBC5-8987-1FF90DD6BA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3751767"/>
      </p:ext>
    </p:extLst>
  </p:cSld>
  <p:clrMapOvr>
    <a:masterClrMapping/>
  </p:clrMapOvr>
  <mc:AlternateContent xmlns:mc="http://schemas.openxmlformats.org/markup-compatibility/2006" xmlns:p14="http://schemas.microsoft.com/office/powerpoint/2010/main">
    <mc:Choice Requires="p14">
      <p:transition spd="med" p14:dur="700" advTm="65131">
        <p:fade/>
      </p:transition>
    </mc:Choice>
    <mc:Fallback xmlns="">
      <p:transition spd="med" advTm="65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Young Harris">
      <a:dk1>
        <a:sysClr val="windowText" lastClr="000000"/>
      </a:dk1>
      <a:lt1>
        <a:sysClr val="window" lastClr="FFFFFF"/>
      </a:lt1>
      <a:dk2>
        <a:srgbClr val="522E91"/>
      </a:dk2>
      <a:lt2>
        <a:srgbClr val="75787B"/>
      </a:lt2>
      <a:accent1>
        <a:srgbClr val="522E91"/>
      </a:accent1>
      <a:accent2>
        <a:srgbClr val="75787B"/>
      </a:accent2>
      <a:accent3>
        <a:srgbClr val="76881D"/>
      </a:accent3>
      <a:accent4>
        <a:srgbClr val="115E67"/>
      </a:accent4>
      <a:accent5>
        <a:srgbClr val="7C2529"/>
      </a:accent5>
      <a:accent6>
        <a:srgbClr val="B9975B"/>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MS_Mappings xmlns="840ebf2a-70c6-4239-a185-5b7dc96739e5" xsi:nil="true"/>
    <Is_Collaboration_Space_Locked xmlns="840ebf2a-70c6-4239-a185-5b7dc96739e5" xsi:nil="true"/>
    <Math_Settings xmlns="840ebf2a-70c6-4239-a185-5b7dc96739e5" xsi:nil="true"/>
    <Members xmlns="840ebf2a-70c6-4239-a185-5b7dc96739e5">
      <UserInfo>
        <DisplayName/>
        <AccountId xsi:nil="true"/>
        <AccountType/>
      </UserInfo>
    </Members>
    <Has_Leaders_Only_SectionGroup xmlns="840ebf2a-70c6-4239-a185-5b7dc96739e5" xsi:nil="true"/>
    <Owner xmlns="840ebf2a-70c6-4239-a185-5b7dc96739e5">
      <UserInfo>
        <DisplayName/>
        <AccountId xsi:nil="true"/>
        <AccountType/>
      </UserInfo>
    </Owner>
    <Distribution_Groups xmlns="840ebf2a-70c6-4239-a185-5b7dc96739e5" xsi:nil="true"/>
    <Invited_Leaders xmlns="840ebf2a-70c6-4239-a185-5b7dc96739e5" xsi:nil="true"/>
    <IsNotebookLocked xmlns="840ebf2a-70c6-4239-a185-5b7dc96739e5" xsi:nil="true"/>
    <DefaultSectionNames xmlns="840ebf2a-70c6-4239-a185-5b7dc96739e5" xsi:nil="true"/>
    <NotebookType xmlns="840ebf2a-70c6-4239-a185-5b7dc96739e5" xsi:nil="true"/>
    <Leaders xmlns="840ebf2a-70c6-4239-a185-5b7dc96739e5">
      <UserInfo>
        <DisplayName/>
        <AccountId xsi:nil="true"/>
        <AccountType/>
      </UserInfo>
    </Leaders>
    <TeamsChannelId xmlns="840ebf2a-70c6-4239-a185-5b7dc96739e5" xsi:nil="true"/>
    <Templates xmlns="840ebf2a-70c6-4239-a185-5b7dc96739e5" xsi:nil="true"/>
    <Self_Registration_Enabled xmlns="840ebf2a-70c6-4239-a185-5b7dc96739e5" xsi:nil="true"/>
    <FolderType xmlns="840ebf2a-70c6-4239-a185-5b7dc96739e5" xsi:nil="true"/>
    <Invited_Members xmlns="840ebf2a-70c6-4239-a185-5b7dc96739e5" xsi:nil="true"/>
    <CultureName xmlns="840ebf2a-70c6-4239-a185-5b7dc96739e5" xsi:nil="true"/>
    <AppVersion xmlns="840ebf2a-70c6-4239-a185-5b7dc96739e5" xsi:nil="true"/>
    <Member_Groups xmlns="840ebf2a-70c6-4239-a185-5b7dc96739e5">
      <UserInfo>
        <DisplayName/>
        <AccountId xsi:nil="true"/>
        <AccountType/>
      </UserInfo>
    </Member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E584B26D0B5F4787DF1491CF81158C" ma:contentTypeVersion="33" ma:contentTypeDescription="Create a new document." ma:contentTypeScope="" ma:versionID="926491a420aa11b5dc4c6c48fc60311e">
  <xsd:schema xmlns:xsd="http://www.w3.org/2001/XMLSchema" xmlns:xs="http://www.w3.org/2001/XMLSchema" xmlns:p="http://schemas.microsoft.com/office/2006/metadata/properties" xmlns:ns3="58681da9-1925-4765-88a2-8fd91b24994f" xmlns:ns4="840ebf2a-70c6-4239-a185-5b7dc96739e5" targetNamespace="http://schemas.microsoft.com/office/2006/metadata/properties" ma:root="true" ma:fieldsID="0eb4702e49ad0671d5c7c76271defd37" ns3:_="" ns4:_="">
    <xsd:import namespace="58681da9-1925-4765-88a2-8fd91b24994f"/>
    <xsd:import namespace="840ebf2a-70c6-4239-a185-5b7dc96739e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Leaders" minOccurs="0"/>
                <xsd:element ref="ns4:Members" minOccurs="0"/>
                <xsd:element ref="ns4:Member_Groups" minOccurs="0"/>
                <xsd:element ref="ns4:Distribution_Groups" minOccurs="0"/>
                <xsd:element ref="ns4:LMS_Mapping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81da9-1925-4765-88a2-8fd91b2499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0ebf2a-70c6-4239-a185-5b7dc96739e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9" nillable="true" ma:displayName="Math Settings" ma:internalName="Math_Settings">
      <xsd:simpleType>
        <xsd:restriction base="dms:Text"/>
      </xsd:simple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Leaders" ma:index="22"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3"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4"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5" nillable="true" ma:displayName="Distribution Groups" ma:internalName="Distribution_Groups">
      <xsd:simpleType>
        <xsd:restriction base="dms:Note">
          <xsd:maxLength value="255"/>
        </xsd:restriction>
      </xsd:simpleType>
    </xsd:element>
    <xsd:element name="LMS_Mappings" ma:index="26" nillable="true" ma:displayName="LMS Mappings" ma:internalName="LMS_Mappings">
      <xsd:simpleType>
        <xsd:restriction base="dms:Note">
          <xsd:maxLength value="255"/>
        </xsd:restriction>
      </xsd:simpleType>
    </xsd:element>
    <xsd:element name="Invited_Leaders" ma:index="27" nillable="true" ma:displayName="Invited Leaders" ma:internalName="Invited_Leaders">
      <xsd:simpleType>
        <xsd:restriction base="dms:Note">
          <xsd:maxLength value="255"/>
        </xsd:restriction>
      </xsd:simpleType>
    </xsd:element>
    <xsd:element name="Invited_Members" ma:index="28" nillable="true" ma:displayName="Invited Members" ma:internalName="Invited_Members">
      <xsd:simpleType>
        <xsd:restriction base="dms:Note">
          <xsd:maxLength value="255"/>
        </xsd:restriction>
      </xsd:simpleType>
    </xsd:element>
    <xsd:element name="Self_Registration_Enabled" ma:index="29" nillable="true" ma:displayName="Self Registration Enabled" ma:internalName="Self_Registration_Enabled">
      <xsd:simpleType>
        <xsd:restriction base="dms:Boolean"/>
      </xsd:simpleType>
    </xsd:element>
    <xsd:element name="Has_Leaders_Only_SectionGroup" ma:index="30" nillable="true" ma:displayName="Has Leaders Only SectionGroup" ma:internalName="Has_Leaders_Only_SectionGroup">
      <xsd:simpleType>
        <xsd:restriction base="dms:Boolean"/>
      </xsd:simpleType>
    </xsd:element>
    <xsd:element name="Is_Collaboration_Space_Locked" ma:index="31" nillable="true" ma:displayName="Is Collaboration Space Locked" ma:internalName="Is_Collaboration_Space_Locked">
      <xsd:simpleType>
        <xsd:restriction base="dms:Boolean"/>
      </xsd:simpleType>
    </xsd:element>
    <xsd:element name="IsNotebookLocked" ma:index="32" nillable="true" ma:displayName="Is Notebook Locked" ma:internalName="IsNotebookLocked">
      <xsd:simpleType>
        <xsd:restriction base="dms:Boolean"/>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AutoTags" ma:index="35" nillable="true" ma:displayName="Tags" ma:internalName="MediaServiceAutoTags"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DateTaken" ma:index="38" nillable="true" ma:displayName="MediaServiceDateTaken" ma:hidden="true" ma:internalName="MediaServiceDateTaken" ma:readOnly="true">
      <xsd:simpleType>
        <xsd:restriction base="dms:Text"/>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177B04-05F5-43AC-9680-E28DFA5CAF83}">
  <ds:schemaRefs>
    <ds:schemaRef ds:uri="http://schemas.microsoft.com/sharepoint/v3/contenttype/forms"/>
  </ds:schemaRefs>
</ds:datastoreItem>
</file>

<file path=customXml/itemProps2.xml><?xml version="1.0" encoding="utf-8"?>
<ds:datastoreItem xmlns:ds="http://schemas.openxmlformats.org/officeDocument/2006/customXml" ds:itemID="{BB503E5B-C626-496C-816F-AA980004FD4B}">
  <ds:schemaRefs>
    <ds:schemaRef ds:uri="http://schemas.microsoft.com/office/2006/metadata/properties"/>
    <ds:schemaRef ds:uri="http://purl.org/dc/terms/"/>
    <ds:schemaRef ds:uri="840ebf2a-70c6-4239-a185-5b7dc9673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58681da9-1925-4765-88a2-8fd91b24994f"/>
    <ds:schemaRef ds:uri="http://www.w3.org/XML/1998/namespace"/>
    <ds:schemaRef ds:uri="http://purl.org/dc/dcmitype/"/>
  </ds:schemaRefs>
</ds:datastoreItem>
</file>

<file path=customXml/itemProps3.xml><?xml version="1.0" encoding="utf-8"?>
<ds:datastoreItem xmlns:ds="http://schemas.openxmlformats.org/officeDocument/2006/customXml" ds:itemID="{4F212656-491F-47E7-BF06-674A19E3D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81da9-1925-4765-88a2-8fd91b24994f"/>
    <ds:schemaRef ds:uri="840ebf2a-70c6-4239-a185-5b7dc9673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12645</TotalTime>
  <Words>1812</Words>
  <Application>Microsoft Office PowerPoint</Application>
  <PresentationFormat>Widescreen</PresentationFormat>
  <Paragraphs>161</Paragraphs>
  <Slides>36</Slides>
  <Notes>11</Notes>
  <HiddenSlides>0</HiddenSlides>
  <MMClips>36</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Young Harris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Larson, Jessica</dc:creator>
  <cp:lastModifiedBy>Van Horn, Drew</cp:lastModifiedBy>
  <cp:revision>439</cp:revision>
  <cp:lastPrinted>2018-11-05T20:24:54Z</cp:lastPrinted>
  <dcterms:created xsi:type="dcterms:W3CDTF">2013-08-13T01:25:01Z</dcterms:created>
  <dcterms:modified xsi:type="dcterms:W3CDTF">2023-06-23T13:27:27Z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0x01010028E584B26D0B5F4787DF1491CF81158C</vt:lpwstr>
  </property>
</Properties>
</file>